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8"/>
  </p:notesMasterIdLst>
  <p:sldIdLst>
    <p:sldId id="256" r:id="rId2"/>
    <p:sldId id="257" r:id="rId3"/>
    <p:sldId id="258" r:id="rId4"/>
    <p:sldId id="259" r:id="rId5"/>
    <p:sldId id="260" r:id="rId6"/>
    <p:sldId id="261" r:id="rId7"/>
    <p:sldId id="262" r:id="rId8"/>
    <p:sldId id="263" r:id="rId9"/>
    <p:sldId id="289" r:id="rId10"/>
    <p:sldId id="264" r:id="rId11"/>
    <p:sldId id="265" r:id="rId12"/>
    <p:sldId id="267" r:id="rId13"/>
    <p:sldId id="268" r:id="rId14"/>
    <p:sldId id="269" r:id="rId15"/>
    <p:sldId id="270" r:id="rId16"/>
    <p:sldId id="271" r:id="rId17"/>
    <p:sldId id="290" r:id="rId18"/>
    <p:sldId id="292" r:id="rId19"/>
    <p:sldId id="293" r:id="rId20"/>
    <p:sldId id="296" r:id="rId21"/>
    <p:sldId id="294" r:id="rId22"/>
    <p:sldId id="295" r:id="rId23"/>
    <p:sldId id="298" r:id="rId24"/>
    <p:sldId id="272" r:id="rId25"/>
    <p:sldId id="273" r:id="rId26"/>
    <p:sldId id="274" r:id="rId27"/>
    <p:sldId id="275" r:id="rId28"/>
    <p:sldId id="291" r:id="rId29"/>
    <p:sldId id="278" r:id="rId30"/>
    <p:sldId id="279" r:id="rId31"/>
    <p:sldId id="280" r:id="rId32"/>
    <p:sldId id="281" r:id="rId33"/>
    <p:sldId id="282" r:id="rId34"/>
    <p:sldId id="283" r:id="rId35"/>
    <p:sldId id="284" r:id="rId36"/>
    <p:sldId id="285" r:id="rId37"/>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3" d="100"/>
          <a:sy n="103" d="100"/>
        </p:scale>
        <p:origin x="-204"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3DEBBE4-9D1C-4F5C-9486-786DCD631732}" type="datetimeFigureOut">
              <a:rPr lang="tr-TR" smtClean="0"/>
              <a:pPr/>
              <a:t>27.02.2014</a:t>
            </a:fld>
            <a:endParaRPr lang="tr-T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4D782C6-8468-4FB1-B4B0-C5657388D0C0}" type="slidenum">
              <a:rPr lang="tr-TR" smtClean="0"/>
              <a:pPr/>
              <a:t>‹#›</a:t>
            </a:fld>
            <a:endParaRPr lang="tr-T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24D782C6-8468-4FB1-B4B0-C5657388D0C0}" type="slidenum">
              <a:rPr lang="tr-TR" smtClean="0"/>
              <a:pPr/>
              <a:t>2</a:t>
            </a:fld>
            <a:endParaRPr lang="tr-T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24D782C6-8468-4FB1-B4B0-C5657388D0C0}" type="slidenum">
              <a:rPr lang="tr-TR" smtClean="0"/>
              <a:pPr/>
              <a:t>3</a:t>
            </a:fld>
            <a:endParaRPr lang="tr-T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dirty="0" smtClean="0"/>
              <a:t>İnsan yapısı ve anatomisi gereği bir insan </a:t>
            </a:r>
            <a:r>
              <a:rPr lang="tr-TR" dirty="0" err="1" smtClean="0"/>
              <a:t>barbie</a:t>
            </a:r>
            <a:r>
              <a:rPr lang="tr-TR" dirty="0" smtClean="0"/>
              <a:t> bebek fiziğinde olamaz.</a:t>
            </a:r>
            <a:endParaRPr lang="tr-TR" dirty="0"/>
          </a:p>
        </p:txBody>
      </p:sp>
      <p:sp>
        <p:nvSpPr>
          <p:cNvPr id="4" name="3 Slayt Numarası Yer Tutucusu"/>
          <p:cNvSpPr>
            <a:spLocks noGrp="1"/>
          </p:cNvSpPr>
          <p:nvPr>
            <p:ph type="sldNum" sz="quarter" idx="10"/>
          </p:nvPr>
        </p:nvSpPr>
        <p:spPr/>
        <p:txBody>
          <a:bodyPr/>
          <a:lstStyle/>
          <a:p>
            <a:fld id="{24D782C6-8468-4FB1-B4B0-C5657388D0C0}" type="slidenum">
              <a:rPr lang="tr-TR" smtClean="0"/>
              <a:pPr/>
              <a:t>9</a:t>
            </a:fld>
            <a:endParaRPr lang="tr-T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dirty="0" smtClean="0"/>
              <a:t>Ayrıca uzun süren bilgisayar oyunları yemek yemeği unutturduğu için aşır zayıflık ve </a:t>
            </a:r>
            <a:r>
              <a:rPr lang="tr-TR" dirty="0" err="1" smtClean="0"/>
              <a:t>iştahsızlığıda</a:t>
            </a:r>
            <a:r>
              <a:rPr lang="tr-TR" baseline="0" dirty="0" smtClean="0"/>
              <a:t> neden olabilir.</a:t>
            </a:r>
            <a:endParaRPr lang="tr-TR" dirty="0"/>
          </a:p>
        </p:txBody>
      </p:sp>
      <p:sp>
        <p:nvSpPr>
          <p:cNvPr id="4" name="3 Slayt Numarası Yer Tutucusu"/>
          <p:cNvSpPr>
            <a:spLocks noGrp="1"/>
          </p:cNvSpPr>
          <p:nvPr>
            <p:ph type="sldNum" sz="quarter" idx="10"/>
          </p:nvPr>
        </p:nvSpPr>
        <p:spPr/>
        <p:txBody>
          <a:bodyPr/>
          <a:lstStyle/>
          <a:p>
            <a:fld id="{24D782C6-8468-4FB1-B4B0-C5657388D0C0}" type="slidenum">
              <a:rPr lang="tr-TR" smtClean="0"/>
              <a:pPr/>
              <a:t>10</a:t>
            </a:fld>
            <a:endParaRPr lang="tr-T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24D782C6-8468-4FB1-B4B0-C5657388D0C0}" type="slidenum">
              <a:rPr lang="tr-TR" smtClean="0"/>
              <a:pPr/>
              <a:t>11</a:t>
            </a:fld>
            <a:endParaRPr lang="tr-T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sz="1200" kern="1200" dirty="0" smtClean="0">
                <a:solidFill>
                  <a:schemeClr val="tx1"/>
                </a:solidFill>
                <a:latin typeface="+mn-lt"/>
                <a:ea typeface="+mn-ea"/>
                <a:cs typeface="+mn-cs"/>
              </a:rPr>
              <a:t>Bilgisayar ekranına dikkatle bakma sırasında göz kırpma sayısı düşer. Normalde dakikada 12 – 16 defa göz kırparken, ekranın dikkatle izlendiği durumlarda bu sayı 5 – 6’ya iner. Bu da gözlerin kurumasına neden olur.</a:t>
            </a:r>
            <a:endParaRPr lang="tr-TR" dirty="0"/>
          </a:p>
        </p:txBody>
      </p:sp>
      <p:sp>
        <p:nvSpPr>
          <p:cNvPr id="4" name="3 Slayt Numarası Yer Tutucusu"/>
          <p:cNvSpPr>
            <a:spLocks noGrp="1"/>
          </p:cNvSpPr>
          <p:nvPr>
            <p:ph type="sldNum" sz="quarter" idx="10"/>
          </p:nvPr>
        </p:nvSpPr>
        <p:spPr/>
        <p:txBody>
          <a:bodyPr/>
          <a:lstStyle/>
          <a:p>
            <a:fld id="{24D782C6-8468-4FB1-B4B0-C5657388D0C0}" type="slidenum">
              <a:rPr lang="tr-TR" smtClean="0"/>
              <a:pPr/>
              <a:t>12</a:t>
            </a:fld>
            <a:endParaRPr lang="tr-T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dirty="0" smtClean="0"/>
              <a:t>Bu slayttan sonra “</a:t>
            </a:r>
            <a:r>
              <a:rPr lang="tr-TR" dirty="0" err="1" smtClean="0"/>
              <a:t>mario</a:t>
            </a:r>
            <a:r>
              <a:rPr lang="tr-TR" dirty="0" smtClean="0"/>
              <a:t> oynarken çıldıran çocuk” videosu izletilir</a:t>
            </a:r>
            <a:endParaRPr lang="tr-TR" dirty="0"/>
          </a:p>
        </p:txBody>
      </p:sp>
      <p:sp>
        <p:nvSpPr>
          <p:cNvPr id="4" name="3 Slayt Numarası Yer Tutucusu"/>
          <p:cNvSpPr>
            <a:spLocks noGrp="1"/>
          </p:cNvSpPr>
          <p:nvPr>
            <p:ph type="sldNum" sz="quarter" idx="10"/>
          </p:nvPr>
        </p:nvSpPr>
        <p:spPr/>
        <p:txBody>
          <a:bodyPr/>
          <a:lstStyle/>
          <a:p>
            <a:fld id="{24D782C6-8468-4FB1-B4B0-C5657388D0C0}" type="slidenum">
              <a:rPr lang="tr-TR" smtClean="0"/>
              <a:pPr/>
              <a:t>14</a:t>
            </a:fld>
            <a:endParaRPr lang="tr-T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sz="1200" kern="1200" dirty="0" smtClean="0">
                <a:solidFill>
                  <a:schemeClr val="tx1"/>
                </a:solidFill>
                <a:latin typeface="+mn-lt"/>
                <a:ea typeface="+mn-ea"/>
                <a:cs typeface="+mn-cs"/>
              </a:rPr>
              <a:t> İsviçre’de yaklaşık olarak 7500 ergenin sağlık durumunun ve İnternet kullanım süresinin incelendiği bir çalışmada, her gün 2 saatten daha uzun süre çevrimiçi olan gençlerde bazı sağlık sorunlarının daha sık görüldüğü saptanmıştır</a:t>
            </a:r>
            <a:endParaRPr lang="tr-TR" dirty="0"/>
          </a:p>
        </p:txBody>
      </p:sp>
      <p:sp>
        <p:nvSpPr>
          <p:cNvPr id="4" name="3 Slayt Numarası Yer Tutucusu"/>
          <p:cNvSpPr>
            <a:spLocks noGrp="1"/>
          </p:cNvSpPr>
          <p:nvPr>
            <p:ph type="sldNum" sz="quarter" idx="10"/>
          </p:nvPr>
        </p:nvSpPr>
        <p:spPr/>
        <p:txBody>
          <a:bodyPr/>
          <a:lstStyle/>
          <a:p>
            <a:fld id="{24D782C6-8468-4FB1-B4B0-C5657388D0C0}" type="slidenum">
              <a:rPr lang="tr-TR" smtClean="0"/>
              <a:pPr/>
              <a:t>17</a:t>
            </a:fld>
            <a:endParaRPr lang="tr-T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dirty="0" smtClean="0"/>
              <a:t>Linke</a:t>
            </a:r>
            <a:r>
              <a:rPr lang="tr-TR" baseline="0" dirty="0" smtClean="0"/>
              <a:t> tıklayarak aile çocuk sözleşmesi açılıp öğretmenlere </a:t>
            </a:r>
            <a:r>
              <a:rPr lang="tr-TR" baseline="0" dirty="0" err="1" smtClean="0"/>
              <a:t>göst</a:t>
            </a:r>
            <a:endParaRPr lang="tr-TR" dirty="0"/>
          </a:p>
        </p:txBody>
      </p:sp>
      <p:sp>
        <p:nvSpPr>
          <p:cNvPr id="4" name="3 Slayt Numarası Yer Tutucusu"/>
          <p:cNvSpPr>
            <a:spLocks noGrp="1"/>
          </p:cNvSpPr>
          <p:nvPr>
            <p:ph type="sldNum" sz="quarter" idx="10"/>
          </p:nvPr>
        </p:nvSpPr>
        <p:spPr/>
        <p:txBody>
          <a:bodyPr/>
          <a:lstStyle/>
          <a:p>
            <a:fld id="{24D782C6-8468-4FB1-B4B0-C5657388D0C0}" type="slidenum">
              <a:rPr lang="tr-TR" smtClean="0"/>
              <a:pPr/>
              <a:t>36</a:t>
            </a:fld>
            <a:endParaRPr lang="tr-T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Ref idx="1003">
        <a:schemeClr val="bg1"/>
      </p:bgRef>
    </p:bg>
    <p:spTree>
      <p:nvGrpSpPr>
        <p:cNvPr id="1" name=""/>
        <p:cNvGrpSpPr/>
        <p:nvPr/>
      </p:nvGrpSpPr>
      <p:grpSpPr>
        <a:xfrm>
          <a:off x="0" y="0"/>
          <a:ext cx="0" cy="0"/>
          <a:chOff x="0" y="0"/>
          <a:chExt cx="0" cy="0"/>
        </a:xfrm>
      </p:grpSpPr>
      <p:sp>
        <p:nvSpPr>
          <p:cNvPr id="12" name="11 Dikdörtgen"/>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12 Yuvarlatılmış Dikdörtgen"/>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8 Alt Başlık"/>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28" name="27 Veri Yer Tutucusu"/>
          <p:cNvSpPr>
            <a:spLocks noGrp="1"/>
          </p:cNvSpPr>
          <p:nvPr>
            <p:ph type="dt" sz="half" idx="10"/>
          </p:nvPr>
        </p:nvSpPr>
        <p:spPr/>
        <p:txBody>
          <a:bodyPr/>
          <a:lstStyle/>
          <a:p>
            <a:fld id="{F3ADBE52-A628-41A2-A7CD-03B79D777705}" type="datetimeFigureOut">
              <a:rPr lang="tr-TR" smtClean="0"/>
              <a:pPr/>
              <a:t>27.02.2014</a:t>
            </a:fld>
            <a:endParaRPr lang="tr-TR"/>
          </a:p>
        </p:txBody>
      </p:sp>
      <p:sp>
        <p:nvSpPr>
          <p:cNvPr id="17" name="16 Altbilgi Yer Tutucusu"/>
          <p:cNvSpPr>
            <a:spLocks noGrp="1"/>
          </p:cNvSpPr>
          <p:nvPr>
            <p:ph type="ftr" sz="quarter" idx="11"/>
          </p:nvPr>
        </p:nvSpPr>
        <p:spPr/>
        <p:txBody>
          <a:bodyPr/>
          <a:lstStyle/>
          <a:p>
            <a:endParaRPr lang="tr-TR"/>
          </a:p>
        </p:txBody>
      </p:sp>
      <p:sp>
        <p:nvSpPr>
          <p:cNvPr id="29" name="28 Slayt Numarası Yer Tutucusu"/>
          <p:cNvSpPr>
            <a:spLocks noGrp="1"/>
          </p:cNvSpPr>
          <p:nvPr>
            <p:ph type="sldNum" sz="quarter" idx="12"/>
          </p:nvPr>
        </p:nvSpPr>
        <p:spPr/>
        <p:txBody>
          <a:bodyPr lIns="0" tIns="0" rIns="0" bIns="0">
            <a:noAutofit/>
          </a:bodyPr>
          <a:lstStyle>
            <a:lvl1pPr>
              <a:defRPr sz="1400">
                <a:solidFill>
                  <a:srgbClr val="FFFFFF"/>
                </a:solidFill>
              </a:defRPr>
            </a:lvl1pPr>
          </a:lstStyle>
          <a:p>
            <a:fld id="{605FB4F9-ECAD-4530-AFFA-29CA9B26BAA2}" type="slidenum">
              <a:rPr lang="tr-TR" smtClean="0"/>
              <a:pPr/>
              <a:t>‹#›</a:t>
            </a:fld>
            <a:endParaRPr lang="tr-TR"/>
          </a:p>
        </p:txBody>
      </p:sp>
      <p:sp>
        <p:nvSpPr>
          <p:cNvPr id="7" name="6 Dikdörtgen"/>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Dikdörtgen"/>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Dikdörtgen"/>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Başlık"/>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tr-TR" smtClean="0"/>
              <a:t>Asıl başlık stili için tıklatın</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F3ADBE52-A628-41A2-A7CD-03B79D777705}" type="datetimeFigureOut">
              <a:rPr lang="tr-TR" smtClean="0"/>
              <a:pPr/>
              <a:t>27.02.2014</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605FB4F9-ECAD-4530-AFFA-29CA9B26BAA2}"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41"/>
            <a:ext cx="2011680" cy="5851525"/>
          </a:xfrm>
        </p:spPr>
        <p:txBody>
          <a:bodyPr vert="eaVer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a:xfrm>
            <a:off x="914400" y="274640"/>
            <a:ext cx="5562600" cy="5851525"/>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F3ADBE52-A628-41A2-A7CD-03B79D777705}" type="datetimeFigureOut">
              <a:rPr lang="tr-TR" smtClean="0"/>
              <a:pPr/>
              <a:t>27.02.2014</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605FB4F9-ECAD-4530-AFFA-29CA9B26BAA2}"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4" name="3 Veri Yer Tutucusu"/>
          <p:cNvSpPr>
            <a:spLocks noGrp="1"/>
          </p:cNvSpPr>
          <p:nvPr>
            <p:ph type="dt" sz="half" idx="10"/>
          </p:nvPr>
        </p:nvSpPr>
        <p:spPr/>
        <p:txBody>
          <a:bodyPr/>
          <a:lstStyle/>
          <a:p>
            <a:fld id="{F3ADBE52-A628-41A2-A7CD-03B79D777705}" type="datetimeFigureOut">
              <a:rPr lang="tr-TR" smtClean="0"/>
              <a:pPr/>
              <a:t>27.02.2014</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605FB4F9-ECAD-4530-AFFA-29CA9B26BAA2}" type="slidenum">
              <a:rPr lang="tr-TR" smtClean="0"/>
              <a:pPr/>
              <a:t>‹#›</a:t>
            </a:fld>
            <a:endParaRPr lang="tr-TR"/>
          </a:p>
        </p:txBody>
      </p:sp>
      <p:sp>
        <p:nvSpPr>
          <p:cNvPr id="8" name="7 İçerik Yer Tutucusu"/>
          <p:cNvSpPr>
            <a:spLocks noGrp="1"/>
          </p:cNvSpPr>
          <p:nvPr>
            <p:ph sz="quarter" idx="1"/>
          </p:nvPr>
        </p:nvSpPr>
        <p:spPr>
          <a:xfrm>
            <a:off x="914400" y="1447800"/>
            <a:ext cx="7772400" cy="4572000"/>
          </a:xfrm>
        </p:spPr>
        <p:txBody>
          <a:bodyPr vert="horz"/>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Ref idx="1003">
        <a:schemeClr val="bg1"/>
      </p:bgRef>
    </p:bg>
    <p:spTree>
      <p:nvGrpSpPr>
        <p:cNvPr id="1" name=""/>
        <p:cNvGrpSpPr/>
        <p:nvPr/>
      </p:nvGrpSpPr>
      <p:grpSpPr>
        <a:xfrm>
          <a:off x="0" y="0"/>
          <a:ext cx="0" cy="0"/>
          <a:chOff x="0" y="0"/>
          <a:chExt cx="0" cy="0"/>
        </a:xfrm>
      </p:grpSpPr>
      <p:sp>
        <p:nvSpPr>
          <p:cNvPr id="11" name="10 Dikdörtgen"/>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9 Yuvarlatılmış Dikdörtgen"/>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1 Başlık"/>
          <p:cNvSpPr>
            <a:spLocks noGrp="1"/>
          </p:cNvSpPr>
          <p:nvPr>
            <p:ph type="title"/>
          </p:nvPr>
        </p:nvSpPr>
        <p:spPr>
          <a:xfrm>
            <a:off x="722313" y="952500"/>
            <a:ext cx="7772400" cy="1362075"/>
          </a:xfrm>
        </p:spPr>
        <p:txBody>
          <a:bodyPr anchor="b" anchorCtr="0"/>
          <a:lstStyle>
            <a:lvl1pPr algn="l">
              <a:buNone/>
              <a:defRPr sz="4000" b="0" cap="none"/>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4" name="3 Veri Yer Tutucusu"/>
          <p:cNvSpPr>
            <a:spLocks noGrp="1"/>
          </p:cNvSpPr>
          <p:nvPr>
            <p:ph type="dt" sz="half" idx="10"/>
          </p:nvPr>
        </p:nvSpPr>
        <p:spPr/>
        <p:txBody>
          <a:bodyPr/>
          <a:lstStyle/>
          <a:p>
            <a:fld id="{F3ADBE52-A628-41A2-A7CD-03B79D777705}" type="datetimeFigureOut">
              <a:rPr lang="tr-TR" smtClean="0"/>
              <a:pPr/>
              <a:t>27.02.2014</a:t>
            </a:fld>
            <a:endParaRPr lang="tr-TR"/>
          </a:p>
        </p:txBody>
      </p:sp>
      <p:sp>
        <p:nvSpPr>
          <p:cNvPr id="5" name="4 Altbilgi Yer Tutucusu"/>
          <p:cNvSpPr>
            <a:spLocks noGrp="1"/>
          </p:cNvSpPr>
          <p:nvPr>
            <p:ph type="ftr" sz="quarter" idx="11"/>
          </p:nvPr>
        </p:nvSpPr>
        <p:spPr>
          <a:xfrm>
            <a:off x="800100" y="6172200"/>
            <a:ext cx="4000500" cy="457200"/>
          </a:xfrm>
        </p:spPr>
        <p:txBody>
          <a:bodyPr/>
          <a:lstStyle/>
          <a:p>
            <a:endParaRPr lang="tr-TR"/>
          </a:p>
        </p:txBody>
      </p:sp>
      <p:sp>
        <p:nvSpPr>
          <p:cNvPr id="7" name="6 Dikdörtgen"/>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Dikdörtgen"/>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8 Dikdörtgen"/>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5 Slayt Numarası Yer Tutucusu"/>
          <p:cNvSpPr>
            <a:spLocks noGrp="1"/>
          </p:cNvSpPr>
          <p:nvPr>
            <p:ph type="sldNum" sz="quarter" idx="12"/>
          </p:nvPr>
        </p:nvSpPr>
        <p:spPr>
          <a:xfrm>
            <a:off x="146304" y="6208776"/>
            <a:ext cx="457200" cy="457200"/>
          </a:xfrm>
        </p:spPr>
        <p:txBody>
          <a:bodyPr/>
          <a:lstStyle/>
          <a:p>
            <a:fld id="{605FB4F9-ECAD-4530-AFFA-29CA9B26BAA2}" type="slidenum">
              <a:rPr lang="tr-TR" smtClean="0"/>
              <a:pPr/>
              <a:t>‹#›</a:t>
            </a:fld>
            <a:endParaRPr lang="tr-T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5" name="4 Veri Yer Tutucusu"/>
          <p:cNvSpPr>
            <a:spLocks noGrp="1"/>
          </p:cNvSpPr>
          <p:nvPr>
            <p:ph type="dt" sz="half" idx="10"/>
          </p:nvPr>
        </p:nvSpPr>
        <p:spPr/>
        <p:txBody>
          <a:bodyPr/>
          <a:lstStyle/>
          <a:p>
            <a:fld id="{F3ADBE52-A628-41A2-A7CD-03B79D777705}" type="datetimeFigureOut">
              <a:rPr lang="tr-TR" smtClean="0"/>
              <a:pPr/>
              <a:t>27.02.2014</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605FB4F9-ECAD-4530-AFFA-29CA9B26BAA2}" type="slidenum">
              <a:rPr lang="tr-TR" smtClean="0"/>
              <a:pPr/>
              <a:t>‹#›</a:t>
            </a:fld>
            <a:endParaRPr lang="tr-TR"/>
          </a:p>
        </p:txBody>
      </p:sp>
      <p:sp>
        <p:nvSpPr>
          <p:cNvPr id="9" name="8 İçerik Yer Tutucusu"/>
          <p:cNvSpPr>
            <a:spLocks noGrp="1"/>
          </p:cNvSpPr>
          <p:nvPr>
            <p:ph sz="quarter" idx="1"/>
          </p:nvPr>
        </p:nvSpPr>
        <p:spPr>
          <a:xfrm>
            <a:off x="914400" y="1447800"/>
            <a:ext cx="3749040" cy="4572000"/>
          </a:xfrm>
        </p:spPr>
        <p:txBody>
          <a:bodyPr vert="horz"/>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1" name="10 İçerik Yer Tutucusu"/>
          <p:cNvSpPr>
            <a:spLocks noGrp="1"/>
          </p:cNvSpPr>
          <p:nvPr>
            <p:ph sz="quarter" idx="2"/>
          </p:nvPr>
        </p:nvSpPr>
        <p:spPr>
          <a:xfrm>
            <a:off x="4933950" y="1447800"/>
            <a:ext cx="3749040" cy="4572000"/>
          </a:xfrm>
        </p:spPr>
        <p:txBody>
          <a:bodyPr vert="horz"/>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914400" y="273050"/>
            <a:ext cx="7772400" cy="1143000"/>
          </a:xfrm>
        </p:spPr>
        <p:txBody>
          <a:bodyPr anchor="b" anchorCtr="0"/>
          <a:lstStyle>
            <a:lvl1pPr>
              <a:defRPr/>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4" name="3 Metin Yer Tutucusu"/>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7" name="6 Veri Yer Tutucusu"/>
          <p:cNvSpPr>
            <a:spLocks noGrp="1"/>
          </p:cNvSpPr>
          <p:nvPr>
            <p:ph type="dt" sz="half" idx="10"/>
          </p:nvPr>
        </p:nvSpPr>
        <p:spPr/>
        <p:txBody>
          <a:bodyPr/>
          <a:lstStyle/>
          <a:p>
            <a:fld id="{F3ADBE52-A628-41A2-A7CD-03B79D777705}" type="datetimeFigureOut">
              <a:rPr lang="tr-TR" smtClean="0"/>
              <a:pPr/>
              <a:t>27.02.2014</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605FB4F9-ECAD-4530-AFFA-29CA9B26BAA2}" type="slidenum">
              <a:rPr lang="tr-TR" smtClean="0"/>
              <a:pPr/>
              <a:t>‹#›</a:t>
            </a:fld>
            <a:endParaRPr lang="tr-TR"/>
          </a:p>
        </p:txBody>
      </p:sp>
      <p:sp>
        <p:nvSpPr>
          <p:cNvPr id="11" name="10 İçerik Yer Tutucusu"/>
          <p:cNvSpPr>
            <a:spLocks noGrp="1"/>
          </p:cNvSpPr>
          <p:nvPr>
            <p:ph sz="half" idx="2"/>
          </p:nvPr>
        </p:nvSpPr>
        <p:spPr>
          <a:xfrm>
            <a:off x="914400" y="2247900"/>
            <a:ext cx="3733800" cy="3886200"/>
          </a:xfrm>
        </p:spPr>
        <p:txBody>
          <a:bodyPr vert="horz"/>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3" name="12 İçerik Yer Tutucusu"/>
          <p:cNvSpPr>
            <a:spLocks noGrp="1"/>
          </p:cNvSpPr>
          <p:nvPr>
            <p:ph sz="half" idx="4"/>
          </p:nvPr>
        </p:nvSpPr>
        <p:spPr>
          <a:xfrm>
            <a:off x="4953000" y="2247900"/>
            <a:ext cx="3733800" cy="3886200"/>
          </a:xfrm>
        </p:spPr>
        <p:txBody>
          <a:bodyPr vert="horz"/>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Veri Yer Tutucusu"/>
          <p:cNvSpPr>
            <a:spLocks noGrp="1"/>
          </p:cNvSpPr>
          <p:nvPr>
            <p:ph type="dt" sz="half" idx="10"/>
          </p:nvPr>
        </p:nvSpPr>
        <p:spPr/>
        <p:txBody>
          <a:bodyPr/>
          <a:lstStyle/>
          <a:p>
            <a:fld id="{F3ADBE52-A628-41A2-A7CD-03B79D777705}" type="datetimeFigureOut">
              <a:rPr lang="tr-TR" smtClean="0"/>
              <a:pPr/>
              <a:t>27.02.2014</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605FB4F9-ECAD-4530-AFFA-29CA9B26BAA2}"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F3ADBE52-A628-41A2-A7CD-03B79D777705}" type="datetimeFigureOut">
              <a:rPr lang="tr-TR" smtClean="0"/>
              <a:pPr/>
              <a:t>27.02.2014</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605FB4F9-ECAD-4530-AFFA-29CA9B26BAA2}"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8" name="7 Dikdörtgen"/>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8 Yuvarlatılmış Dikdörtgen"/>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1 Başlık"/>
          <p:cNvSpPr>
            <a:spLocks noGrp="1"/>
          </p:cNvSpPr>
          <p:nvPr>
            <p:ph type="title"/>
          </p:nvPr>
        </p:nvSpPr>
        <p:spPr>
          <a:xfrm>
            <a:off x="914400" y="273050"/>
            <a:ext cx="7772400" cy="1143000"/>
          </a:xfrm>
        </p:spPr>
        <p:txBody>
          <a:bodyPr anchor="b" anchorCtr="0"/>
          <a:lstStyle>
            <a:lvl1pPr algn="l">
              <a:buNone/>
              <a:defRPr sz="4000" b="0"/>
            </a:lvl1pPr>
          </a:lstStyle>
          <a:p>
            <a:r>
              <a:rPr kumimoji="0" lang="tr-TR" smtClean="0"/>
              <a:t>Asıl başlık stili için tıklatın</a:t>
            </a:r>
            <a:endParaRPr kumimoji="0" lang="en-US"/>
          </a:p>
        </p:txBody>
      </p:sp>
      <p:sp>
        <p:nvSpPr>
          <p:cNvPr id="3" name="2 Metin Yer Tutucusu"/>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tr-TR" smtClean="0"/>
              <a:t>Asıl metin stillerini düzenlemek için tıklatın</a:t>
            </a:r>
          </a:p>
        </p:txBody>
      </p:sp>
      <p:sp>
        <p:nvSpPr>
          <p:cNvPr id="5" name="4 Veri Yer Tutucusu"/>
          <p:cNvSpPr>
            <a:spLocks noGrp="1"/>
          </p:cNvSpPr>
          <p:nvPr>
            <p:ph type="dt" sz="half" idx="10"/>
          </p:nvPr>
        </p:nvSpPr>
        <p:spPr/>
        <p:txBody>
          <a:bodyPr/>
          <a:lstStyle/>
          <a:p>
            <a:fld id="{F3ADBE52-A628-41A2-A7CD-03B79D777705}" type="datetimeFigureOut">
              <a:rPr lang="tr-TR" smtClean="0"/>
              <a:pPr/>
              <a:t>27.02.2014</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605FB4F9-ECAD-4530-AFFA-29CA9B26BAA2}" type="slidenum">
              <a:rPr lang="tr-TR" smtClean="0"/>
              <a:pPr/>
              <a:t>‹#›</a:t>
            </a:fld>
            <a:endParaRPr lang="tr-TR"/>
          </a:p>
        </p:txBody>
      </p:sp>
      <p:sp>
        <p:nvSpPr>
          <p:cNvPr id="11" name="10 İçerik Yer Tutucusu"/>
          <p:cNvSpPr>
            <a:spLocks noGrp="1"/>
          </p:cNvSpPr>
          <p:nvPr>
            <p:ph sz="quarter" idx="1"/>
          </p:nvPr>
        </p:nvSpPr>
        <p:spPr>
          <a:xfrm>
            <a:off x="2971800" y="1600200"/>
            <a:ext cx="5715000" cy="4495800"/>
          </a:xfrm>
        </p:spPr>
        <p:txBody>
          <a:bodyPr vert="horz"/>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914400" y="4900550"/>
            <a:ext cx="7315200" cy="522288"/>
          </a:xfrm>
        </p:spPr>
        <p:txBody>
          <a:bodyPr anchor="ctr">
            <a:noAutofit/>
          </a:bodyPr>
          <a:lstStyle>
            <a:lvl1pPr algn="l">
              <a:buNone/>
              <a:defRPr sz="2800" b="0"/>
            </a:lvl1pPr>
          </a:lstStyle>
          <a:p>
            <a:r>
              <a:rPr kumimoji="0" lang="tr-TR" smtClean="0"/>
              <a:t>Asıl başlık stili için tıklatın</a:t>
            </a:r>
            <a:endParaRPr kumimoji="0" lang="en-US"/>
          </a:p>
        </p:txBody>
      </p:sp>
      <p:sp>
        <p:nvSpPr>
          <p:cNvPr id="4" name="3 Metin Yer Tutucusu"/>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5" name="4 Veri Yer Tutucusu"/>
          <p:cNvSpPr>
            <a:spLocks noGrp="1"/>
          </p:cNvSpPr>
          <p:nvPr>
            <p:ph type="dt" sz="half" idx="10"/>
          </p:nvPr>
        </p:nvSpPr>
        <p:spPr/>
        <p:txBody>
          <a:bodyPr/>
          <a:lstStyle/>
          <a:p>
            <a:fld id="{F3ADBE52-A628-41A2-A7CD-03B79D777705}" type="datetimeFigureOut">
              <a:rPr lang="tr-TR" smtClean="0"/>
              <a:pPr/>
              <a:t>27.02.2014</a:t>
            </a:fld>
            <a:endParaRPr lang="tr-TR"/>
          </a:p>
        </p:txBody>
      </p:sp>
      <p:sp>
        <p:nvSpPr>
          <p:cNvPr id="6" name="5 Altbilgi Yer Tutucusu"/>
          <p:cNvSpPr>
            <a:spLocks noGrp="1"/>
          </p:cNvSpPr>
          <p:nvPr>
            <p:ph type="ftr" sz="quarter" idx="11"/>
          </p:nvPr>
        </p:nvSpPr>
        <p:spPr>
          <a:xfrm>
            <a:off x="914400" y="6172200"/>
            <a:ext cx="3886200" cy="457200"/>
          </a:xfrm>
        </p:spPr>
        <p:txBody>
          <a:bodyPr/>
          <a:lstStyle/>
          <a:p>
            <a:endParaRPr lang="tr-TR"/>
          </a:p>
        </p:txBody>
      </p:sp>
      <p:sp>
        <p:nvSpPr>
          <p:cNvPr id="7" name="6 Slayt Numarası Yer Tutucusu"/>
          <p:cNvSpPr>
            <a:spLocks noGrp="1"/>
          </p:cNvSpPr>
          <p:nvPr>
            <p:ph type="sldNum" sz="quarter" idx="12"/>
          </p:nvPr>
        </p:nvSpPr>
        <p:spPr>
          <a:xfrm>
            <a:off x="146304" y="6208776"/>
            <a:ext cx="457200" cy="457200"/>
          </a:xfrm>
        </p:spPr>
        <p:txBody>
          <a:bodyPr/>
          <a:lstStyle/>
          <a:p>
            <a:fld id="{605FB4F9-ECAD-4530-AFFA-29CA9B26BAA2}" type="slidenum">
              <a:rPr lang="tr-TR" smtClean="0"/>
              <a:pPr/>
              <a:t>‹#›</a:t>
            </a:fld>
            <a:endParaRPr lang="tr-TR"/>
          </a:p>
        </p:txBody>
      </p:sp>
      <p:sp>
        <p:nvSpPr>
          <p:cNvPr id="11" name="10 Dikdörtgen"/>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Dikdörtgen"/>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Dikdörtgen"/>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2 Resim Yer Tutucusu"/>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tr-TR" smtClean="0"/>
              <a:t>Resim eklemek için simgeyi tıklatın</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8 Dikdörtgen"/>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7 Yuvarlatılmış Dikdörtgen"/>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21 Başlık Yer Tutucusu"/>
          <p:cNvSpPr>
            <a:spLocks noGrp="1"/>
          </p:cNvSpPr>
          <p:nvPr>
            <p:ph type="title"/>
          </p:nvPr>
        </p:nvSpPr>
        <p:spPr>
          <a:xfrm>
            <a:off x="914400" y="274638"/>
            <a:ext cx="7772400" cy="1143000"/>
          </a:xfrm>
          <a:prstGeom prst="rect">
            <a:avLst/>
          </a:prstGeom>
        </p:spPr>
        <p:txBody>
          <a:bodyPr bIns="91440" anchor="b" anchorCtr="0">
            <a:normAutofit/>
          </a:bodyPr>
          <a:lstStyle/>
          <a:p>
            <a:r>
              <a:rPr kumimoji="0" lang="tr-TR" smtClean="0"/>
              <a:t>Asıl başlık stili için tıklatın</a:t>
            </a:r>
            <a:endParaRPr kumimoji="0" lang="en-US"/>
          </a:p>
        </p:txBody>
      </p:sp>
      <p:sp>
        <p:nvSpPr>
          <p:cNvPr id="13" name="12 Metin Yer Tutucusu"/>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4" name="13 Veri Yer Tutucusu"/>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F3ADBE52-A628-41A2-A7CD-03B79D777705}" type="datetimeFigureOut">
              <a:rPr lang="tr-TR" smtClean="0"/>
              <a:pPr/>
              <a:t>27.02.2014</a:t>
            </a:fld>
            <a:endParaRPr lang="tr-TR"/>
          </a:p>
        </p:txBody>
      </p:sp>
      <p:sp>
        <p:nvSpPr>
          <p:cNvPr id="3" name="2 Altbilgi Yer Tutucusu"/>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tr-TR"/>
          </a:p>
        </p:txBody>
      </p:sp>
      <p:sp>
        <p:nvSpPr>
          <p:cNvPr id="23" name="22 Slayt Numarası Yer Tutucusu"/>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605FB4F9-ECAD-4530-AFFA-29CA9B26BAA2}"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google.com.tr/url?sa=i&amp;rct=j&amp;q=&amp;esrc=s&amp;frm=1&amp;source=images&amp;cd=&amp;cad=rja&amp;docid=SvtanboQ9b9eyM&amp;tbnid=SQ0li6JW2rAVYM:&amp;ved=0CAUQjRw&amp;url=http://www.f5haber.com/egitim-nerede/internet-bagimliligi-obeziteyi-tetikliyor-haberi-4167971/&amp;ei=bsxoUtevI8bOswbelYCgDQ&amp;bvm=bv.55123115,d.Yms&amp;psig=AFQjCNHkbXKwmkS7RCjKLKFOeQXYGD-H2Q&amp;ust=1382686163616371"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google.com.tr/url?sa=i&amp;rct=j&amp;q=&amp;esrc=s&amp;frm=1&amp;source=images&amp;cd=&amp;cad=rja&amp;docid=sWHnTs9oSLDQ9M&amp;tbnid=dfoHyCfvCCZc-M:&amp;ved=0CAUQjRw&amp;url=http://www.komikler.com/komikresim/bilgisayar_resimleri/16:102454/Bilgisayar_Bagimliligin_Son_Ornegi&amp;ei=bNVoUsieIYHXswbW5oCoBw&amp;bvm=bv.55123115,d.Yms&amp;psig=AFQjCNHmj27Qo-0SrYVRHjChEByrwUdvoA&amp;ust=1382688404815302"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www.google.com.tr/url?sa=i&amp;rct=j&amp;q=&amp;esrc=s&amp;frm=1&amp;source=images&amp;cd=&amp;cad=rja&amp;docid=L8H3r6H7dbMNJM&amp;tbnid=dba7aU_aJ6WnoM:&amp;ved=0CAUQjRw&amp;url=http://sifadeposu.blogspot.com/2010/07/huseyinermis-uykusuzluk-icin-bitkisel.html&amp;ei=utdoUtesB4LtswaR6IDoDg&amp;bvm=bv.55123115,d.Yms&amp;psig=AFQjCNEqIPswrnkMa3KXg0FqysRGA66Baw&amp;ust=1382689017355455"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www.google.com.tr/url?sa=i&amp;rct=j&amp;q=&amp;esrc=s&amp;frm=1&amp;source=images&amp;cd=&amp;cad=rja&amp;docid=pqh2UsAMDdQcIM&amp;tbnid=vZPj4D9zmIT4hM:&amp;ved=0CAUQjRw&amp;url=http://blogzz.toyzzshop.com/cocuklarda-depresyon/&amp;ei=NzdyUtPyCcTDtAaEw4CYAQ&amp;bvm=bv.55819444,d.Yms&amp;psig=AFQjCNESrLekbfisaslifJKexoX43biReg&amp;ust=1383303277115476"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hyperlink" Target="Mario%20oynarken%20&#231;&#305;ld&#305;rd&#305;.webm" TargetMode="External"/><Relationship Id="rId4" Type="http://schemas.openxmlformats.org/officeDocument/2006/relationships/image" Target="../media/image10.jpeg"/></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www.google.com.tr/url?sa=i&amp;rct=j&amp;q=&amp;esrc=s&amp;frm=1&amp;source=images&amp;cd=&amp;cad=rja&amp;docid=bQB09L21UMf1hM&amp;tbnid=ZFcA4W19r3unsM:&amp;ved=0CAUQjRw&amp;url=http://internettesanalkimlik.blogspot.com/&amp;ei=pN5oUu2iG8SptAb454GYCQ&amp;bvm=bv.55123115,d.Yms&amp;psig=AFQjCNHk9VE9mBcg0_I6BfsOjfmotLasYw&amp;ust=1382690792355454" TargetMode="Externa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www.google.com.tr/url?sa=i&amp;rct=j&amp;q=&amp;esrc=s&amp;frm=1&amp;source=images&amp;cd=&amp;cad=rja&amp;docid=sJrDL68uG-bGfM&amp;tbnid=MDiF0kQKzqA-QM:&amp;ved=0CAUQjRw&amp;url=http://tugcemedia.blogspot.com/&amp;ei=LPtoUuvOEsTLsgbjwYCYBA&amp;bvm=bv.55123115,d.Yms&amp;psig=AFQjCNHs93MVq9pnNuBSzGEpcJRyBhL4bw&amp;ust=1382698128285088"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www.google.com.tr/url?sa=i&amp;rct=j&amp;q=&amp;esrc=s&amp;frm=1&amp;source=images&amp;cd=&amp;cad=rja&amp;docid=XgPG4RN_jbwHIM&amp;tbnid=jdm0wCGNxC_duM:&amp;ved=0CAUQjRw&amp;url=http://www.haberler.com/kitap-okumayanlarda-internet-bagimliligi-riski-5134267-haberi/&amp;ei=kQppUtjQPIXbswafzoCwCw&amp;bvm=bv.55123115,d.Yms&amp;psig=AFQjCNGuGkolO7ETJWIlqvB1fuMk2jprHg&amp;ust=1382701962850688" TargetMode="External"/><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hyperlink" Target="http://www.google.com.tr/url?sa=i&amp;source=images&amp;cd=&amp;cad=rja&amp;docid=FtcsX-bhDAHRaM&amp;tbnid=6qKjro7MJkHggM:&amp;ved=0CAgQjRwwAA&amp;url=http://www.ogretmensitesi.info/Konu-seckin-egitici-karikaturler.html&amp;ei=CwtpUvSTJ5HWsgaOrYGIBg&amp;psig=AFQjCNFTcAsysc1w5EbbqcKl7wsb8dLqxA&amp;ust=1382702219796256"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http://www.google.com.tr/url?sa=i&amp;rct=j&amp;q=&amp;esrc=s&amp;frm=1&amp;source=images&amp;cd=&amp;cad=rja&amp;docid=sJrDL68uG-bGfM&amp;tbnid=MDiF0kQKzqA-QM:&amp;ved=0CAUQjRw&amp;url=http://www.hardwaremania.com/haber/2011/05/31/guvenli-internet-icin-cocuklar-ve-ailelere-7-altin-ogut/&amp;ei=f_toUrzdB4KKtAb7n4GwAQ&amp;bvm=bv.55123115,d.Yms&amp;psig=AFQjCNHs93MVq9pnNuBSzGEpcJRyBhL4bw&amp;ust=1382698128285088"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hyperlink" Target="http://www.google.com.tr/url?sa=i&amp;rct=j&amp;q=&amp;esrc=s&amp;frm=1&amp;source=images&amp;cd=&amp;cad=rja&amp;docid=tSNX1KgFJMNvMM&amp;tbnid=3n9FM6l4KnkZTM:&amp;ved=0CAUQjRw&amp;url=http://www.btnet.com.tr/47448-cocuk-istismari-ile-savasta-buyuk-adim.html&amp;ei=lTVyUoeOJZHNswb45ID4Bg&amp;bvm=bv.55819444,d.Yms&amp;psig=AFQjCNERSFgifcHC0jYlKVr_k6VGZEDB6g&amp;ust=1383302889482350"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hyperlink" Target="http://www.google.com.tr/url?sa=i&amp;rct=j&amp;q=&amp;esrc=s&amp;frm=1&amp;source=images&amp;cd=&amp;cad=rja&amp;docid=4bj-wC_l4WHQ_M&amp;tbnid=ouwxFC7QBSO5CM:&amp;ved=0CAUQjRw&amp;url=http://haber.mynet.com/iphone/saglik/emads-mi-oldunuz-399441-1&amp;ei=mPloUtf9GIrdsgaSnYDYAw&amp;bvm=bv.55123115,d.Yms&amp;psig=AFQjCNFz-Yljg74lCLG3qCKm533UKI10FA&amp;ust=1382697615775376"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hyperlink" Target="http://www.google.com.tr/url?sa=i&amp;rct=j&amp;q=&amp;esrc=s&amp;frm=1&amp;source=images&amp;cd=&amp;cad=rja&amp;docid=NKCLTVQfPkPUsM&amp;tbnid=uRnUL6NfU4Sc7M:&amp;ved=0CAUQjRw&amp;url=http://www.hangikredi.com/bilgi-merkezi/emlakta-manyetik-alan-tedirginligi/&amp;ei=JPloUs2gGMrBtQbIr4D4Aw&amp;bvm=bv.55123115,d.Yms&amp;psig=AFQjCNFz-Yljg74lCLG3qCKm533UKI10FA&amp;ust=1382697615775376"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hyperlink" Target="http://www.google.com.tr/url?sa=i&amp;rct=j&amp;q=&amp;esrc=s&amp;frm=1&amp;source=images&amp;cd=&amp;cad=rja&amp;docid=yN3ZcXOIGTJ6FM&amp;tbnid=ga4VjEZNYt-xsM:&amp;ved=0CAUQjRw&amp;url=http://www.onlinetoys.com.au/comfy-pc-learning-system-keyboard.html&amp;ei=S0NqUpyVDsTRtQb8t4GQCg&amp;bvm=bv.55123115,d.Yms&amp;psig=AFQjCNEWMeU8iqW0gtIHM7jWkgl_2z_cUw&amp;ust=1382782073953858"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hyperlink" Target="http://www.google.com.tr/url?sa=i&amp;rct=j&amp;q=&amp;esrc=s&amp;frm=1&amp;source=images&amp;cd=&amp;cad=rja&amp;docid=JZ_6nOtiARM0cM&amp;tbnid=sMjzA2Q3QExmsM:&amp;ved=0CAUQjRw&amp;url=http://www.morpa.com.tr/morpakampus.html&amp;ei=MP1oUryEG4GttAbm4IAY&amp;bvm=bv.55123115,d.Yms&amp;psig=AFQjCNFLSedtNa_VLWrff0qPBaQvDiXryQ&amp;ust=1382698588052024"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hyperlink" Target="http://www.google.com.tr/url?sa=i&amp;rct=j&amp;q=&amp;esrc=s&amp;frm=1&amp;source=images&amp;cd=&amp;cad=rja&amp;docid=FlfnrJVL7sCLcM&amp;tbnid=cC0owlJFOOozQM:&amp;ved=0CAUQjRw&amp;url=http://www.egelife.com.tr/L/TR/mid/380/hcid/9/hid/130/Internet_bir_bagimlilik_mi?_.htm&amp;ei=mAFpUoDkJYLStQaP74CYBg&amp;bvm=bv.55123115,d.Yms&amp;psig=AFQjCNGhXmj9Lbuw9ueUl8lQ-WblFfZkZA&amp;ust=1382699618082722"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guvenlinet.org/tr/menu/15-Ailelere_Tavsiyeler.html"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www.google.com.tr/url?sa=i&amp;rct=j&amp;q=&amp;esrc=s&amp;frm=1&amp;source=images&amp;cd=&amp;cad=rja&amp;docid=QtJvG0ejyWKiCM&amp;tbnid=Lwru3MLUiumI6M:&amp;ved=0CAUQjRw&amp;url=http://www.teknokulis.com/Haberler/Internet/2012/01/21/cocuklar-icin-13-altin-internet-kurali&amp;ei=fcpoUpGnBoiTtAaPvIHwDA&amp;bvm=bv.55123115,d.Yms&amp;psig=AFQjCNEktHqB30q1o3l776q5Ic71PLwJmA&amp;ust=1382685650380510"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google.com.tr/url?sa=i&amp;rct=j&amp;q=&amp;esrc=s&amp;frm=1&amp;source=images&amp;cd=&amp;cad=rja&amp;docid=plLpgLS_0Q8rYM&amp;tbnid=D-hGZkwS-l7-wM:&amp;ved=0CAUQjRw&amp;url=http://www.smscs.com/photo/street_fighter_4_wallpapers/2.html&amp;ei=zdBoUtzbJIzWsgaMsoGgAg&amp;bvm=bv.55123115,d.Yms&amp;psig=AFQjCNGID7nw6mo0bugNUZ2UsUSsEXSDzg&amp;ust=1382687119980265"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hyperlink" Target="http://www.google.com.tr/url?sa=i&amp;rct=j&amp;q=&amp;esrc=s&amp;frm=1&amp;source=images&amp;cd=&amp;cad=rja&amp;docid=plNzjTNrXnq5zM&amp;tbnid=0zZV02vXg9Fv4M:&amp;ved=0CAUQjRw&amp;url=http://urun.gittigidiyor.com/oyuncak/barbie-bebek-fashion-fairytale-moda-masali-34894538&amp;ei=G9NoUq_tHcXVswa3qYGQCg&amp;bvm=bv.55123115,d.Yms&amp;psig=AFQjCNFLozD7sTO8fyaQJwUdkiqWIUhTIg&amp;ust=1382687676585409" TargetMode="External"/><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p:txBody>
          <a:bodyPr/>
          <a:lstStyle/>
          <a:p>
            <a:r>
              <a:rPr lang="tr-TR" dirty="0" smtClean="0"/>
              <a:t>D. </a:t>
            </a:r>
            <a:r>
              <a:rPr lang="tr-TR" dirty="0" err="1" smtClean="0"/>
              <a:t>BT’nin</a:t>
            </a:r>
            <a:r>
              <a:rPr lang="tr-TR" dirty="0" smtClean="0"/>
              <a:t> Bilinçli </a:t>
            </a:r>
            <a:r>
              <a:rPr lang="tr-TR" dirty="0" smtClean="0"/>
              <a:t>ve </a:t>
            </a:r>
            <a:r>
              <a:rPr lang="tr-TR" sz="4400" b="1" dirty="0" smtClean="0">
                <a:solidFill>
                  <a:srgbClr val="0070C0"/>
                </a:solidFill>
              </a:rPr>
              <a:t>G</a:t>
            </a:r>
            <a:r>
              <a:rPr lang="tr-TR" dirty="0" smtClean="0"/>
              <a:t>üvenli </a:t>
            </a:r>
            <a:r>
              <a:rPr lang="tr-TR" dirty="0" smtClean="0"/>
              <a:t>Kullanımının </a:t>
            </a:r>
            <a:r>
              <a:rPr lang="tr-TR" dirty="0" smtClean="0"/>
              <a:t>Sağlık Boyutu</a:t>
            </a:r>
            <a:endParaRPr lang="tr-TR" dirty="0"/>
          </a:p>
        </p:txBody>
      </p:sp>
      <p:sp>
        <p:nvSpPr>
          <p:cNvPr id="5" name="4 Alt Başlık"/>
          <p:cNvSpPr txBox="1">
            <a:spLocks noGrp="1"/>
          </p:cNvSpPr>
          <p:nvPr>
            <p:ph type="subTitle" idx="1"/>
          </p:nvPr>
        </p:nvSpPr>
        <p:spPr>
          <a:xfrm>
            <a:off x="1295400" y="3200400"/>
            <a:ext cx="6400800" cy="523220"/>
          </a:xfrm>
          <a:prstGeom prst="rect">
            <a:avLst/>
          </a:prstGeom>
          <a:noFill/>
        </p:spPr>
        <p:txBody>
          <a:bodyPr wrap="square" rtlCol="0">
            <a:spAutoFit/>
          </a:bodyPr>
          <a:lstStyle/>
          <a:p>
            <a:r>
              <a:rPr lang="tr-TR" b="1" dirty="0" smtClean="0">
                <a:solidFill>
                  <a:srgbClr val="0070C0"/>
                </a:solidFill>
                <a:latin typeface="Edwardian Script ITC" pitchFamily="66" charset="0"/>
              </a:rPr>
              <a:t>G</a:t>
            </a:r>
            <a:r>
              <a:rPr lang="ar-AE" b="1" dirty="0" smtClean="0">
                <a:latin typeface="Edwardian Script ITC" pitchFamily="66" charset="0"/>
              </a:rPr>
              <a:t>و</a:t>
            </a:r>
            <a:r>
              <a:rPr lang="tr-TR" sz="2800" b="1" dirty="0" smtClean="0">
                <a:solidFill>
                  <a:schemeClr val="accent2">
                    <a:lumMod val="75000"/>
                  </a:schemeClr>
                </a:solidFill>
                <a:latin typeface="Edwardian Script ITC" pitchFamily="66" charset="0"/>
              </a:rPr>
              <a:t>Y</a:t>
            </a:r>
            <a:endParaRPr lang="tr-TR" b="1" dirty="0">
              <a:solidFill>
                <a:schemeClr val="accent2">
                  <a:lumMod val="75000"/>
                </a:schemeClr>
              </a:solidFill>
              <a:latin typeface="Edwardian Script ITC" pitchFamily="66"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2.1.2 Yeme </a:t>
            </a:r>
            <a:r>
              <a:rPr lang="tr-TR" dirty="0"/>
              <a:t>Sorunları ve </a:t>
            </a:r>
            <a:r>
              <a:rPr lang="tr-TR" dirty="0" err="1"/>
              <a:t>Obezite</a:t>
            </a:r>
            <a:endParaRPr lang="tr-TR" dirty="0"/>
          </a:p>
        </p:txBody>
      </p:sp>
      <p:sp>
        <p:nvSpPr>
          <p:cNvPr id="3" name="2 İçerik Yer Tutucusu"/>
          <p:cNvSpPr>
            <a:spLocks noGrp="1"/>
          </p:cNvSpPr>
          <p:nvPr>
            <p:ph sz="quarter" idx="1"/>
          </p:nvPr>
        </p:nvSpPr>
        <p:spPr/>
        <p:txBody>
          <a:bodyPr/>
          <a:lstStyle/>
          <a:p>
            <a:r>
              <a:rPr lang="tr-TR" dirty="0" smtClean="0"/>
              <a:t>Bilgisayar kullanan kişilerde hareket azlığı ve atıştırmalık olarak kullandıkları kalorisi yüksek yiyecekler </a:t>
            </a:r>
            <a:r>
              <a:rPr lang="tr-TR" dirty="0" err="1" smtClean="0"/>
              <a:t>obezliğe</a:t>
            </a:r>
            <a:r>
              <a:rPr lang="tr-TR" dirty="0" smtClean="0"/>
              <a:t> neden olan önemli bir faktördür. </a:t>
            </a:r>
            <a:endParaRPr lang="tr-TR" dirty="0"/>
          </a:p>
        </p:txBody>
      </p:sp>
      <p:pic>
        <p:nvPicPr>
          <p:cNvPr id="24578" name="Picture 2" descr="http://www.egitimnerede.com/images/haberler/d_11901haber_internet-bilgisayar-kilo.jpg">
            <a:hlinkClick r:id="rId3"/>
          </p:cNvPr>
          <p:cNvPicPr>
            <a:picLocks noChangeAspect="1" noChangeArrowheads="1"/>
          </p:cNvPicPr>
          <p:nvPr/>
        </p:nvPicPr>
        <p:blipFill>
          <a:blip r:embed="rId4" cstate="print"/>
          <a:srcRect/>
          <a:stretch>
            <a:fillRect/>
          </a:stretch>
        </p:blipFill>
        <p:spPr bwMode="auto">
          <a:xfrm>
            <a:off x="2143108" y="3714752"/>
            <a:ext cx="5256584" cy="2867931"/>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2.1.2 Yeme Sorunları ve </a:t>
            </a:r>
            <a:r>
              <a:rPr lang="tr-TR" dirty="0" err="1" smtClean="0"/>
              <a:t>Obezite</a:t>
            </a:r>
            <a:endParaRPr lang="tr-TR" dirty="0"/>
          </a:p>
        </p:txBody>
      </p:sp>
      <p:sp>
        <p:nvSpPr>
          <p:cNvPr id="3" name="2 İçerik Yer Tutucusu"/>
          <p:cNvSpPr>
            <a:spLocks noGrp="1"/>
          </p:cNvSpPr>
          <p:nvPr>
            <p:ph sz="quarter" idx="1"/>
          </p:nvPr>
        </p:nvSpPr>
        <p:spPr/>
        <p:txBody>
          <a:bodyPr/>
          <a:lstStyle/>
          <a:p>
            <a:pPr lvl="1"/>
            <a:r>
              <a:rPr lang="tr-TR" altLang="tr-TR" dirty="0" smtClean="0"/>
              <a:t>Hareket azlığı</a:t>
            </a:r>
          </a:p>
          <a:p>
            <a:pPr lvl="1"/>
            <a:r>
              <a:rPr lang="tr-TR" altLang="tr-TR" dirty="0" smtClean="0"/>
              <a:t>Atıştırmaların artışı</a:t>
            </a:r>
          </a:p>
          <a:p>
            <a:pPr lvl="1"/>
            <a:r>
              <a:rPr lang="tr-TR" altLang="tr-TR" dirty="0" smtClean="0"/>
              <a:t>Yemeyi unutma</a:t>
            </a:r>
          </a:p>
          <a:p>
            <a:pPr lvl="1"/>
            <a:r>
              <a:rPr lang="tr-TR" altLang="tr-TR" dirty="0" smtClean="0"/>
              <a:t>Online ortamda gıda ile ilişkili içeriğe </a:t>
            </a:r>
            <a:r>
              <a:rPr lang="tr-TR" altLang="tr-TR" dirty="0" err="1" smtClean="0"/>
              <a:t>maruziyetin</a:t>
            </a:r>
            <a:r>
              <a:rPr lang="tr-TR" altLang="tr-TR" dirty="0" smtClean="0"/>
              <a:t> fazla olması</a:t>
            </a:r>
          </a:p>
          <a:p>
            <a:pPr lvl="1"/>
            <a:r>
              <a:rPr lang="tr-TR" altLang="tr-TR" dirty="0" smtClean="0"/>
              <a:t>Reklamların etkisi</a:t>
            </a:r>
          </a:p>
          <a:p>
            <a:pPr lvl="1"/>
            <a:r>
              <a:rPr lang="tr-TR" altLang="tr-TR" dirty="0" smtClean="0"/>
              <a:t>Aşırı egzersiz ve çok sıkı diyet önerileri </a:t>
            </a:r>
          </a:p>
          <a:p>
            <a:endParaRPr lang="tr-TR"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2.1.3 Göz </a:t>
            </a:r>
            <a:r>
              <a:rPr lang="tr-TR" dirty="0"/>
              <a:t>Sorunları </a:t>
            </a:r>
          </a:p>
        </p:txBody>
      </p:sp>
      <p:sp>
        <p:nvSpPr>
          <p:cNvPr id="3" name="2 İçerik Yer Tutucusu"/>
          <p:cNvSpPr>
            <a:spLocks noGrp="1"/>
          </p:cNvSpPr>
          <p:nvPr>
            <p:ph sz="quarter" idx="1"/>
          </p:nvPr>
        </p:nvSpPr>
        <p:spPr/>
        <p:txBody>
          <a:bodyPr/>
          <a:lstStyle/>
          <a:p>
            <a:r>
              <a:rPr lang="tr-TR" dirty="0"/>
              <a:t>Özellikle ekran başında günde 6 saatten daha uzun süre zaman geçirenlerde göz yorgunluğu belirtileri daha sık görülmektedir.</a:t>
            </a:r>
          </a:p>
          <a:p>
            <a:endParaRPr lang="tr-TR" dirty="0"/>
          </a:p>
        </p:txBody>
      </p:sp>
      <p:pic>
        <p:nvPicPr>
          <p:cNvPr id="30724" name="Picture 4" descr="https://encrypted-tbn3.gstatic.com/images?q=tbn:ANd9GcRdW7Pk5GE6d9Xa7pYPfJ-o9lAIj_AApIW0qhNfONAw1NeubTD2">
            <a:hlinkClick r:id="rId3"/>
          </p:cNvPr>
          <p:cNvPicPr>
            <a:picLocks noChangeAspect="1" noChangeArrowheads="1"/>
          </p:cNvPicPr>
          <p:nvPr/>
        </p:nvPicPr>
        <p:blipFill>
          <a:blip r:embed="rId4" cstate="print"/>
          <a:srcRect t="1742" b="4195"/>
          <a:stretch>
            <a:fillRect/>
          </a:stretch>
        </p:blipFill>
        <p:spPr bwMode="auto">
          <a:xfrm>
            <a:off x="2483768" y="3212976"/>
            <a:ext cx="3816424" cy="3240360"/>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2.1.4 Uyku </a:t>
            </a:r>
            <a:r>
              <a:rPr lang="tr-TR" dirty="0"/>
              <a:t>Sorunları</a:t>
            </a:r>
          </a:p>
        </p:txBody>
      </p:sp>
      <p:sp>
        <p:nvSpPr>
          <p:cNvPr id="3" name="2 İçerik Yer Tutucusu"/>
          <p:cNvSpPr>
            <a:spLocks noGrp="1"/>
          </p:cNvSpPr>
          <p:nvPr>
            <p:ph sz="quarter" idx="1"/>
          </p:nvPr>
        </p:nvSpPr>
        <p:spPr/>
        <p:txBody>
          <a:bodyPr/>
          <a:lstStyle/>
          <a:p>
            <a:r>
              <a:rPr lang="tr-TR" dirty="0"/>
              <a:t>Çevrim içi oyunlarda ve sohbet odalarında geçirilen zaman, kişinin uyku için ayırması gereken zamanı çalmasına ve uyku süresini kısaltmasına neden olabilir. </a:t>
            </a:r>
          </a:p>
        </p:txBody>
      </p:sp>
      <p:pic>
        <p:nvPicPr>
          <p:cNvPr id="32770" name="Picture 2" descr="https://encrypted-tbn3.gstatic.com/images?q=tbn:ANd9GcS3L7Qmg1LbA5wl3YuxfzTneCSAHzfXJKjMOMFmAwotQFq1G3-TxA">
            <a:hlinkClick r:id="rId2"/>
          </p:cNvPr>
          <p:cNvPicPr>
            <a:picLocks noChangeAspect="1" noChangeArrowheads="1"/>
          </p:cNvPicPr>
          <p:nvPr/>
        </p:nvPicPr>
        <p:blipFill>
          <a:blip r:embed="rId3" cstate="print"/>
          <a:srcRect/>
          <a:stretch>
            <a:fillRect/>
          </a:stretch>
        </p:blipFill>
        <p:spPr bwMode="auto">
          <a:xfrm>
            <a:off x="1835696" y="3573016"/>
            <a:ext cx="4762500" cy="3162301"/>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http://blogzz.toyzzshop.com/wp-content/uploads/2012/02/cocuklarda-depresyon-5.jpg">
            <a:hlinkClick r:id="rId3"/>
          </p:cNvPr>
          <p:cNvPicPr>
            <a:picLocks noChangeAspect="1" noChangeArrowheads="1"/>
          </p:cNvPicPr>
          <p:nvPr/>
        </p:nvPicPr>
        <p:blipFill>
          <a:blip r:embed="rId4" cstate="print"/>
          <a:srcRect/>
          <a:stretch>
            <a:fillRect/>
          </a:stretch>
        </p:blipFill>
        <p:spPr bwMode="auto">
          <a:xfrm>
            <a:off x="4788024" y="1988840"/>
            <a:ext cx="4143375" cy="2657476"/>
          </a:xfrm>
          <a:prstGeom prst="rect">
            <a:avLst/>
          </a:prstGeom>
          <a:noFill/>
        </p:spPr>
      </p:pic>
      <p:sp>
        <p:nvSpPr>
          <p:cNvPr id="2" name="1 Başlık"/>
          <p:cNvSpPr>
            <a:spLocks noGrp="1"/>
          </p:cNvSpPr>
          <p:nvPr>
            <p:ph type="title"/>
          </p:nvPr>
        </p:nvSpPr>
        <p:spPr/>
        <p:txBody>
          <a:bodyPr>
            <a:normAutofit/>
          </a:bodyPr>
          <a:lstStyle/>
          <a:p>
            <a:r>
              <a:rPr lang="tr-TR" dirty="0" smtClean="0"/>
              <a:t>2.2 Psikolojik </a:t>
            </a:r>
            <a:r>
              <a:rPr lang="tr-TR" dirty="0"/>
              <a:t>Sağlık </a:t>
            </a:r>
            <a:r>
              <a:rPr lang="tr-TR" dirty="0" smtClean="0"/>
              <a:t>Sorunları</a:t>
            </a:r>
            <a:endParaRPr lang="tr-TR" dirty="0"/>
          </a:p>
        </p:txBody>
      </p:sp>
      <p:sp>
        <p:nvSpPr>
          <p:cNvPr id="3" name="2 İçerik Yer Tutucusu"/>
          <p:cNvSpPr>
            <a:spLocks noGrp="1"/>
          </p:cNvSpPr>
          <p:nvPr>
            <p:ph sz="quarter" idx="1"/>
          </p:nvPr>
        </p:nvSpPr>
        <p:spPr>
          <a:xfrm>
            <a:off x="457200" y="1600200"/>
            <a:ext cx="5338936" cy="4525963"/>
          </a:xfrm>
        </p:spPr>
        <p:txBody>
          <a:bodyPr>
            <a:normAutofit/>
          </a:bodyPr>
          <a:lstStyle/>
          <a:p>
            <a:r>
              <a:rPr lang="tr-TR" altLang="tr-TR" dirty="0" err="1" smtClean="0"/>
              <a:t>Anksiyete</a:t>
            </a:r>
            <a:r>
              <a:rPr lang="tr-TR" altLang="tr-TR" dirty="0" smtClean="0"/>
              <a:t> (kaygı) bozukluğu </a:t>
            </a:r>
          </a:p>
          <a:p>
            <a:r>
              <a:rPr lang="tr-TR" altLang="tr-TR" dirty="0" smtClean="0"/>
              <a:t>Depresyon </a:t>
            </a:r>
          </a:p>
          <a:p>
            <a:r>
              <a:rPr lang="tr-TR" altLang="tr-TR" dirty="0" smtClean="0"/>
              <a:t>İntihar düşünceleri </a:t>
            </a:r>
          </a:p>
          <a:p>
            <a:r>
              <a:rPr lang="tr-TR" altLang="tr-TR" dirty="0" smtClean="0"/>
              <a:t>Dürtüsel internet kullanımı /İnternet bağımlılığı</a:t>
            </a:r>
          </a:p>
          <a:p>
            <a:r>
              <a:rPr lang="tr-TR" altLang="tr-TR" dirty="0" err="1" smtClean="0"/>
              <a:t>Hiperaktivite</a:t>
            </a:r>
            <a:r>
              <a:rPr lang="tr-TR" altLang="tr-TR" dirty="0" smtClean="0"/>
              <a:t> – Dikkat Eksikliği Bozukluğu</a:t>
            </a:r>
          </a:p>
          <a:p>
            <a:pPr lvl="1"/>
            <a:r>
              <a:rPr lang="tr-TR" altLang="tr-TR" dirty="0" smtClean="0"/>
              <a:t>Semptomların şiddetlenmesi</a:t>
            </a:r>
          </a:p>
          <a:p>
            <a:pPr lvl="1"/>
            <a:r>
              <a:rPr lang="tr-TR" altLang="tr-TR" dirty="0" smtClean="0"/>
              <a:t>Bağımlılık davranışının artışı</a:t>
            </a:r>
          </a:p>
          <a:p>
            <a:endParaRPr lang="tr-TR" dirty="0"/>
          </a:p>
        </p:txBody>
      </p:sp>
      <p:pic>
        <p:nvPicPr>
          <p:cNvPr id="38915" name="Picture 3">
            <a:hlinkClick r:id="rId5" action="ppaction://hlinkfile"/>
          </p:cNvPr>
          <p:cNvPicPr>
            <a:picLocks noChangeAspect="1" noChangeArrowheads="1"/>
          </p:cNvPicPr>
          <p:nvPr/>
        </p:nvPicPr>
        <p:blipFill>
          <a:blip r:embed="rId6" cstate="print"/>
          <a:srcRect/>
          <a:stretch>
            <a:fillRect/>
          </a:stretch>
        </p:blipFill>
        <p:spPr bwMode="auto">
          <a:xfrm>
            <a:off x="7668344" y="5805264"/>
            <a:ext cx="1080120" cy="805804"/>
          </a:xfrm>
          <a:prstGeom prst="rect">
            <a:avLst/>
          </a:prstGeom>
          <a:noFill/>
          <a:ln w="9525">
            <a:noFill/>
            <a:miter lim="800000"/>
            <a:headEnd/>
            <a:tailEnd/>
          </a:ln>
        </p:spPr>
      </p:pic>
      <p:sp>
        <p:nvSpPr>
          <p:cNvPr id="7" name="6 Metin kutusu"/>
          <p:cNvSpPr txBox="1"/>
          <p:nvPr/>
        </p:nvSpPr>
        <p:spPr>
          <a:xfrm>
            <a:off x="6804248" y="6021288"/>
            <a:ext cx="864096" cy="369332"/>
          </a:xfrm>
          <a:prstGeom prst="rect">
            <a:avLst/>
          </a:prstGeom>
          <a:noFill/>
        </p:spPr>
        <p:txBody>
          <a:bodyPr wrap="square" rtlCol="0">
            <a:spAutoFit/>
          </a:bodyPr>
          <a:lstStyle/>
          <a:p>
            <a:r>
              <a:rPr lang="tr-TR" dirty="0" smtClean="0"/>
              <a:t>video</a:t>
            </a:r>
            <a:endParaRPr lang="tr-TR"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Kimlik Karmaşası</a:t>
            </a:r>
            <a:endParaRPr lang="tr-TR" dirty="0"/>
          </a:p>
        </p:txBody>
      </p:sp>
      <p:sp>
        <p:nvSpPr>
          <p:cNvPr id="3" name="2 İçerik Yer Tutucusu"/>
          <p:cNvSpPr>
            <a:spLocks noGrp="1"/>
          </p:cNvSpPr>
          <p:nvPr>
            <p:ph sz="quarter" idx="1"/>
          </p:nvPr>
        </p:nvSpPr>
        <p:spPr/>
        <p:txBody>
          <a:bodyPr/>
          <a:lstStyle/>
          <a:p>
            <a:pPr marL="0" indent="0">
              <a:buNone/>
              <a:defRPr/>
            </a:pPr>
            <a:r>
              <a:rPr lang="tr-TR" dirty="0"/>
              <a:t>İnternette kendisini olduğu gibi yansıtmaması nedeniyle kimlik karmaşası yaşaması</a:t>
            </a:r>
          </a:p>
          <a:p>
            <a:pPr lvl="1">
              <a:buFont typeface="Arial" charset="0"/>
              <a:buChar char="–"/>
              <a:defRPr/>
            </a:pPr>
            <a:r>
              <a:rPr lang="tr-TR" dirty="0"/>
              <a:t>Sanal kimlikler</a:t>
            </a:r>
          </a:p>
          <a:p>
            <a:pPr lvl="1">
              <a:buFont typeface="Arial" charset="0"/>
              <a:buChar char="–"/>
              <a:defRPr/>
            </a:pPr>
            <a:r>
              <a:rPr lang="tr-TR" dirty="0"/>
              <a:t>Sanal arkadaşlıklar</a:t>
            </a:r>
          </a:p>
          <a:p>
            <a:pPr lvl="1">
              <a:buFont typeface="Arial" charset="0"/>
              <a:buChar char="–"/>
              <a:defRPr/>
            </a:pPr>
            <a:r>
              <a:rPr lang="tr-TR" dirty="0"/>
              <a:t>Sanal ilişkiler</a:t>
            </a:r>
          </a:p>
          <a:p>
            <a:pPr>
              <a:buNone/>
            </a:pPr>
            <a:endParaRPr lang="tr-TR" dirty="0"/>
          </a:p>
        </p:txBody>
      </p:sp>
      <p:sp>
        <p:nvSpPr>
          <p:cNvPr id="34818" name="AutoShape 2" descr="data:image/jpeg;base64,/9j/4AAQSkZJRgABAQAAAQABAAD/2wCEAAkGBxQSEhUUEBAQFBQUFBAUFBUUFw8UEBQVFBUWFhUUFBQYHCggGholGxQUITEhJSkrLi4uFx8zODMsNygtLisBCgoKDg0OFBAQFyscFBwsLCwsLCwsLCwsLCwsLDcsLCw3LCwsLCwrLCw3LCssKysrKys3KysrKyssNywrKysrK//AABEIALgA/QMBIgACEQEDEQH/xAAcAAABBQEBAQAAAAAAAAAAAAAFAAIDBAYBBwj/xABEEAABAwICBQkECAYBAwUAAAABAAIDBBEFIQYSMUFRBxMiMmFxcoGxU5Gh0RQjM0JSosHSFVRigpKjFxaD8CQ0Q0Th/8QAGAEAAwEBAAAAAAAAAAAAAAAAAAECAwT/xAAeEQEBAQEAAwEAAwAAAAAAAAAAARECEiExQQNRYf/aAAwDAQACEQMRAD8A9adUv13jWNg8gbMhYJfSX/iPwUTuvJ4z6BIIATpHi0sZYGSObcEm2rns4hCBj9T7d/ub8lLpSfrWjgzL3oQFcTRL+P1Pt3/l+ScMeqPbv/L8kMC6E8AoMdqPbO/L8l3+OVHtnfl+SGhOCMAiMcqPbO/L8l0Y3Ue2d+X5IcE4IwCIxqo9s78vyTxjU/tnfl+SGhANLcebTxlrftXizR+G+WslQsaQ8o8sLjHFLryb+rqt7zZZl3KFiDjlWPB3gNi1G+Zasg8Amzbk7STsudpPFTPOo3pXPBv6lQpqY9PcSOysk79WL4dFSHT+vaOlXP8A8Yv2rFyV1triOzYqFY18p6LXG2+x9EXB7rYVfKRiB+zxCQEZHowW+LFXbyj4oD0q+b/Gn/YgNJo7UOzEbrcS3JWK/RqZjQXjL/zelsPK9H0L5QamU6s9S9xsSMo8+AyC9AGLy+0d2dX5L5mp5HxEubdpGRzzHmt5oVpUdYMme7Pqkm4ud2exNNexDEpfaO+HyTv4jL7R3w+SG0s2sAbg5A+XerNkwtfxGX2jvh8k4YhL7Q/D5KqF0IC1/EJfaH4fJd+ny+0PwVYBdAQFkV8ntD8EhXyfjPwVcBdsgLH0+T8Z+C6K6T8Z+CrroQFj6dJ+M/BEsLmc4O1iTYiyDWRbBtju8ICs7ryeM+gSCTuvJ4z6BIJGyekrrzdzWoWEQ0hP17u5o+CHhXEnBdXAnBMHBOCaE5AOXQuBOsgK+K1zYInSP2N2DidwHavI8VxEzSukf1ndUbgNmXYiXKNjjpJ+aY7oRZED8Z2nvssqZbb8z8OAUWnIsy1eps/Qi67h1LJUO2OcQctqsaM6NvqpBe4ZfM7l7TgGAxQNDWNA3k7ye9Z3ppOWTwDQDMPkbc5E9/BbvDtG4oxkxtx2BFYWACwViFuamKqscPbbYPcoKjC2PaWuYCEYLbqOVuSBr550zwv6PUOAB1XbL7LFB6GG7i3Ydy9U5T8EMjOdbtbbYvMywOALTZw2cb8FfNZ2C+B6WT0jtV5L2XF2naPCV61gWNR1TA6NwJO7YRxuF4rLKyRoEoLXZjWFtvaFcwDEXUj2vjdfM3buI7QqJ7nZOAVPCMQZURNlj6rh7iNo8jkrwCZFZdSXQmRBdC7Zdsg3AF0BdsnIDgCKYOMnd4Q0BE8H2O7wkFR3Xk8Z9Akk7ryeM+gSCRsXjZvO/v8AQKmFYxI3lk8blAFaXU8JoTgmDgnBNCcgHBJzrAngEgq2LT83BK/8EUjv8WkpUPDMWkMlQ8ja6R7vzH5KzQUHOyBu4HM7gUMpjmS4nYSeK2mi0OqxuWZNz5rPq4vmN5gNGIWBrey/etZQm42bFjWYlHCNaWRrR2mx2bguf9bxk2ivY7yCPNZSa116LE3gVOZAwXcbDisjgmPghxcRcuuPcEXqnmaPLZls7E9LA3SPTkQD6mPXd27As0zlEmv9axoB7LEKrjri1+q4DLPtXMNghkB1jcjbYa3kl5H4jsel0MzS2QWDsidxByz4LBaSYE6MmSlLZYr3u2xczscOHatnFglM7LXDTwPRPxRel0XjFgx22wNiCqlTY8QFffJ7BfLYppGhzQWm5yt2HtXstbyQ0j3h4kmYCQ6Ro1dV1tzbjo3RCs5M8PdEGMidEW9V8biH/wB98nK9RYyHJPid+dhJOwPbwH4l6QEM0Q5P6ehu8PklkcC0vcQAGk3sGhGaiHVPZuTnRYiCcAkAnAKiKy7ZdsugIDgCdZKydZAcsiOEDJ3eEPsiWFjJ3eEgpO68njPoEmpO68njPoEgkbC132r/ABu9VEFPiA+tk8bvVQhWl0JwXAE4Jg4LoXAE4IBwUVbBzkb2H77Hs/yaR+qmCcAgPnV0eo8tdtaXMd3tNlpqfFOZiYW21iMrqlpzSCOunaPxB4/uAJUFBFzgb/TkB5rLqNIJUeHT1jtZ2ee++XcFbl0emiF7XtvurUmOCmZqsFiALnInP7rRxQ91XV1YOrE5rLga5vbtuTv7ln7XifAK57Zw17jmbWXu+DNHM2PYvFtENHnc6JJHFzWu6x3kcCvbsLhGp1h7wlPp1kdM9HXzMeYLc4QA2+QGeZ9y84p9C5OcAnnewXzDda/kvdJY9ts1UqqpjG3ebd7dneUHrK4PoVA0AmSrc0bece5rT5LaYNQxMjaYgACTbsz7UDxmsklppXU93arX2dazSQN3FO0er9WGna/Jzo2kjfffdCa2kaa4LtK8OClLVaUITJGh2RUjgo27UiU5ItUrllPWm5HcoQFrEknAJWXQmRWXV0Ltkg4iOGbHd4Q+yI4bsd3hAUHdeTxn0CQSd15PGfQJBI2HxH7V/jcoQpsQ+1k8bvVQhWk4Jy4E4Jg4LoXFJCRca3ED3pW4MJo7CnhaykjbqgFrfcFHNhUbvuZ9mSjzV4vnvlUhDa5h9pCy/vcEN0aZdz2jsI817FpryWtrXtkbUOje1uqAQHM2k9+9ef0Gic9FVmOVvOGzSHMBIIubZcVPVVzF3DNA5ZHNkeASTex6rRuJ4lbWHRhrWfWvvbhk0AbgESw0ytYLxFuX3iGrPaUY2IWkuljLyLAC+qOHeVljSQE0s0gZTxlkQtY2y47/ADQLDeUF8bMy458VSpsBqqx5s0lriXFzgQLngNpXoGBaBUtO0PmaHvtmX7P8dgVejw3RnSCuq3A01MebyvLL0Ix3b3eS9Eiod0p13ZXFuj7uCgwyVthzTQGNFtbY3uauVVeXHm4T0vvv3MG/PihOAenekrqeF8NGwOkDSHut9XED8C627cs/R1IEFLOZA4iMBw33PFE9NAyKkeyIAA7Ttc4naSd5KyGgM8EkckE46YN4ySbWveyR49e0frw9oIR0OuvPsLxaOBwaXCxAAGRPmtlS1gLQQVUqKtyBV96l53WUUuVkwryG5K4kV0BaMyTglZdsgEupALtkw7ZXsN2HvCpK7h2w94SCg7ryeM+gSCTuvJ4z6BIJGxGID62Txu9VCFNiP2snid6qEK0nBOCaE8BMOgKSBl3t77piuYI3WkPZko7+Hy0NJLdwb2IfphWfRYBJzjgwPbrattYh2WXmi8VINYEGy885dDI2OAMd9VI8iRv9TRrNIWWemolHpxCxhc2SR2861yszV8pL3kmBlzusLu96yFDixibbVaQdxF1MzSVzPs442dzQFC8i5V4niNQb35prt7s3+5coYKeA685M8v4pLkA/0t2IVNj0j+vIR4UOnrg25cT+pTmnuPSKHSa46OpG3ibA+5WG6R0tw6V7pnfdY0OLe82Xkr8cb+EnsOxSM0slaLRRxs7bAlPwqfOPXn6QyyjO1NTjacucI4NbuQev5SIIQWQsIt945uPaV5TV4vPMfrJXG+7YPgqbY3ONgCSdifgm9tjjen76gWLeifJBaDGyyVrtUAA5kbbKkzDHAgOIB39iJ1mjzo4hKCHMyDrbu0qvGJ8q2IxMSlt3NaLdHVAGZzuTtW/0QxjXZqOPSbkf0K8PwqqLCGuN2k5dh+S12F4oYpGvB7D2jiovOK3Xtkct96vNdrDNZfCa8PaCDwR2mmRKMdLbLoCklTFrKzsIJy4nBMiC7ZKycgFZXMP2HyVQBXKDYfJADn9eTxn0CQSf15PGfQJBI2JxL7WTxFQBTYj9rJ4nKIK0nBOCaE4Jk6US0bcDcjbdUIoi7LcrmDwGO/esf5L+NOY2DACF5Ty/VurHTMtte5/ubYn4r1CAnVWW0/0fZWMF23dGDqnv2hL8W8GgdrjK6lZRE7Tl8E3EsPdSSWAOpfpDzXpujeikYa2SU845zbgbGNuMst5U+J3rHlldWMj6MYBdvO0N/wD1VYoWzZaxDtxOwqGsYYppGEDKR7e6zjZXBC7VyOq8bRbJw7FWYndDpqJzCQdx27QpKenBvfap+ePVe3jZ3zCbEDtAJtkbK4ix0xgblJT6zR0G5m+Z4IzDgzxGHtaTrDbtUUeFB7HCUua64sRs7iAptV4qDKF783PYNm0i6PTNEVI9mvrazTcXy4qg7B2gNDb3F3F2dzfcOxUcQl1RqXvxS/T/ABDC2/wRqjcbZ52QygbdG6SLJa5sRrUaH41qu1HE+a9KoZb2IXmmJ6KSQU0dSy5Ng6Vu1zbm4cOy1ro9onjWs0AnMZFc9mVpHoDX3SJVSKW4yVhrrpyhMCuqDWt3KdputZUWHBdCVk4BNJBW6HYfJVQrdFv8kGGv68njPoEgk/ryeM+gSCQYnEftZPEVCFYxQWmf4iq4VoOCnp4S5wACgajeBi2fap67xfMWKWh1RmE4tsbq++S90ExNzvuHv7ljfftpIMRVBta3nuTmuBNnHa0nyWSdpEIBZzXvsdv3R2EJ8OkTWxuqJcg46jRvA7kaAPS7BRJUMaBfXcNbuBv6LTxNDQLDIAAeSz9PiwfIZZY5A3ZGQLix2k2zCKxYvA7ZNGDwcdU37iteUde3i/KJQ81iEw2B+rIP7hu9xQ6jxJ7RqmxHbt963vLBhl+YqGjc6JxHDrNJPvXnLCnYUqzLMXG+qArFFvCpscrkASPRzA9JJKQloaJIiblh2i+3VJ2KTF8fpZHa8TJonnrNsNW/YboDMqUqXjB5VercccRZgt2nahAu45pOCmpm5pySC3RnD49i1ej1BzkjGficL920rOYeNi9G5PYRzwJGYY8jv2X+KuIehc0NXVIuLattxFrWsvIsaoTQVjmtuI3HWjO7VO7yOS9haFnNPcD+k092D6yG8jLbXD7zfMLPqelyocCxQPYM9q0EEi8k0cxItIBPYvQ8PrLjasWg49NbIWnsTYpLpOT0rBBjgQnhDIptU396JMcCLg5Fa89aiw4K1R7/ACVaytUe/wAlRBj+vJ4z6BcXXdeTxn0CSQY/Ghad/ePRUwiGPD693aG+ijpIbbc0uu8E59/45DDxROlbq2UbGqZzg0ZlY321kxJPUWHeqxrGMHSIz2oTieMNYCSdl1iMRq5JOnI5wacmtBIv4k9FHtI8TicdVjQ7jZBZqsvsHW1B1Gfdb8yqMbbD1XZXWWnPLO9C0GKFu05K0K2N4s9rD3gFZGWY8VSlryN6tLXY7h0ctM9sbnDolzWhztTWbmOjey8qcbLVyYk5jOu7PtKzFU3O/HP3oMxsqt09QqUEBebBXocIlcbMF+48EtkPLUz5lVkejEGh9Y8azYXW7cj7kLr8Pkhdqyscw8D+hR5H41WKtUgzVQBXaPamkew8L0bQJpFQ3hzUl/gsFhUNz8Uboqx8coc15FiMgSBlx71SXsoTmryeo5WJo5NWSljAvbrOz87cFudFdLYK5vQOpJvjdbW/t4hSbDaa4R9FqtdgtHKS5ttjXfeb78/NXcDr7gXK3OkuECqp3x2GvbWjJ2teNlju4ea8jw6oLHFrsnAkOHaDYrHvnGnNen0dUEQvcLHYdWXtmtFQ1F8iVC1pynpanUOew/BV3Jl05cLGgab5jYrdJv8AJZ6jq9U2N9X0WhozcG3Ytp1rOzAx3Xk8Z9Akk/ryeM+gSTIDxaAGW/8ASP1UIYr2Lddvh9CqXOLHv605+OjJDMUrbZDzPBWKma29Z3EagC99hy71KlCpAf8AWSfZtPRH43bjbgg1VMZDc8TbgApp5y8g/dA6I3BPoKW7Abbb/Fbc8+mfVRRsuoK1hujkFL2JmI0atLIVN0KkzctNXUqBvhs5BK2LSWYB2IYCXguOwWCv46LADsVQvtFlvIQZ2GHpEA5kEA9qsU30hjrNc7WG7eqEUmqQ4brFeg4JVQShrntbe231B7VHUa/xzyCqeqxMkluu0cXGwte1x2KHF6ipe1zKhgfqbZBu81uJ5ItjXDVI4km3BZzS/E4hEY4vvkd5A23U/q+uMl9sMVfw5tyFQCMYW0DpHYFrHO0VL0W/qmxHPvPv7fIKiKrW2eXcpGPIzG03azflvKZGY3Tc7FI4ZHXBZ/bl8c0O0dlkj6ZJaGnI7Dcb0ZqSAzU8vcj+g2AGd/OuaCxmTA4dF7htPaAkBrk95STV1IppRe7XaktrXIzs7v8A0VLlIwnmKoTMFmT5ngJB1vftXoVNh0MRu2KJr3WJLWMacu0KjpjhxqqV7Nr29Nh/qbu8xcKbNVyw+E1WxaWjmzBusDglTbI381rqKTILBtGshk1guFUqCZX3IIy6PaPyktcCcgRb3LPuCOaNHov72+ivj6nr4UnXf4z6BJdl67/GfQJLSMwvGxk0+IeiDGVG8dH1d+DgsniNUGNPFZ9/WnKvieIgX80BOtIbnyHZxTA4yuz2D4o1R0mwp8c/2XVBqam6Lv6df4C6LYPR/wDp2H+kKw6k1WSnskP5SimH09qZngHoFqgKEeSlrKYEDuT5WWGW9XZI7sHcgMfW0u1Z+qps1tquDNAq+nyQTD6RR5juCGvF4u4rS6T02bfCEEZF0SEGGwu3b1appC3qnvHFVJWFpzU0MgKVPRIYk62zPjc2VSV5cbuJJTOcTXSIwXq09jc81cjk1sm529w7UN57/wA4q3C8kcG8Bv7EyFqWUA5Au/F+EK9FJ948Mu7h2KjTMFhcZcPS60OjWDOq5WjNsVzzj+77reJTJNo1gb6yYDMRAnXf5dUdpXrUDWQNbFE1osAGtG4DeqhdHSxtigjHBrR3ddx/Vdw2Ii73G73bT+g7EgvuvtK4x2Y81FNLmAoKmfVYTvOQ80B5jpTSCnrH6uTHnXbwF9o96KYXVXAV3lAog6Bjmga8Ru7iWu2+7JZbB6tY9xrzW9opkbgfcLI0k+9G6Wp2LOLFJEZ0Y6r+9vogV7i6O6L9V/e30Kvn6jr4vSUDi5xu3Mk7+xc+gO4t+KSS2Zq9fhL3sc0OYCbWJva/uWQr9AamQ/bQW75P2pJKbzKenUvJ9Mz/AOSD/Z+1FIdEZG/fi/P8kklRFU6JSuY9ofFdwcBfX3i3BWotG5BG1mvHkLHrW2dySSAoVGh0ztkkXvf+1W26LyaoBfHl4vkuJICpPoZK7ZJF+f5IbV8nk7wQJYBs2mT9qSSAo4vyWzzW1ZqcWG/nf2oR/wAMVX8xS/7v2pJICvU8iFU8f+5pAf8AvftVM8gtZ/N0f+/9qSSA7/wRW/zlH/v/AGrn/AtZ/N0n+/8AakkgJWchNWP/ALVJ/v8A2qdvInWfzNJb/vftXUkBap+Ruq1hzlTTalxrBvO61uy7V6HSaLGJjWRc01rB0R0tvE5JJJ6DP+mZibmSO5I1j0rkDcMtisjAZLW14/zfJJJIIHaOTe0j/P8AJRu0XmJZeSLokk9fM7tySSArVuh0zw8c5D09YG5fsP8AasnFyT1bTcVFLbd9r+1JJKzTlwZpOT6paM5oD3GT9qJw6HTC15Icu1/7UklPhD86IRaOSja+P83yRXB8PdEHBxadYg5X3d4SSTnMhW2v/9k=">
            <a:hlinkClick r:id="rId2"/>
          </p:cNvPr>
          <p:cNvSpPr>
            <a:spLocks noChangeAspect="1" noChangeArrowheads="1"/>
          </p:cNvSpPr>
          <p:nvPr/>
        </p:nvSpPr>
        <p:spPr bwMode="auto">
          <a:xfrm>
            <a:off x="155575" y="-1050925"/>
            <a:ext cx="3019425" cy="2200275"/>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34820" name="AutoShape 4" descr="data:image/jpeg;base64,/9j/4AAQSkZJRgABAQAAAQABAAD/2wCEAAkGBxQSEhUUEBAQFBQUFBAUFBUUFw8UEBQVFBUWFhUUFBQYHCggGholGxQUITEhJSkrLi4uFx8zODMsNygtLisBCgoKDg0OFBAQFyscFBwsLCwsLCwsLCwsLCwsLDcsLCw3LCwsLCwrLCw3LCssKysrKys3KysrKyssNywrKysrK//AABEIALgA/QMBIgACEQEDEQH/xAAcAAABBQEBAQAAAAAAAAAAAAAFAAIDBAYBBwj/xABEEAABAwICBQkECAYBAwUAAAABAAIDBBEFIQYSMUFRBxMiMmFxcoGxU5Gh0RQjM0JSosHSFVRigpKjFxaD8CQ0Q0Th/8QAGAEAAwEBAAAAAAAAAAAAAAAAAAECAwT/xAAeEQEBAQEAAwEAAwAAAAAAAAAAARECEiExQQNRYf/aAAwDAQACEQMRAD8A9adUv13jWNg8gbMhYJfSX/iPwUTuvJ4z6BIIATpHi0sZYGSObcEm2rns4hCBj9T7d/ub8lLpSfrWjgzL3oQFcTRL+P1Pt3/l+ScMeqPbv/L8kMC6E8AoMdqPbO/L8l3+OVHtnfl+SGhOCMAiMcqPbO/L8l0Y3Ue2d+X5IcE4IwCIxqo9s78vyTxjU/tnfl+SGhANLcebTxlrftXizR+G+WslQsaQ8o8sLjHFLryb+rqt7zZZl3KFiDjlWPB3gNi1G+Zasg8Amzbk7STsudpPFTPOo3pXPBv6lQpqY9PcSOysk79WL4dFSHT+vaOlXP8A8Yv2rFyV1triOzYqFY18p6LXG2+x9EXB7rYVfKRiB+zxCQEZHowW+LFXbyj4oD0q+b/Gn/YgNJo7UOzEbrcS3JWK/RqZjQXjL/zelsPK9H0L5QamU6s9S9xsSMo8+AyC9AGLy+0d2dX5L5mp5HxEubdpGRzzHmt5oVpUdYMme7Pqkm4ud2exNNexDEpfaO+HyTv4jL7R3w+SG0s2sAbg5A+XerNkwtfxGX2jvh8k4YhL7Q/D5KqF0IC1/EJfaH4fJd+ny+0PwVYBdAQFkV8ntD8EhXyfjPwVcBdsgLH0+T8Z+C6K6T8Z+CrroQFj6dJ+M/BEsLmc4O1iTYiyDWRbBtju8ICs7ryeM+gSCTuvJ4z6BIJGyekrrzdzWoWEQ0hP17u5o+CHhXEnBdXAnBMHBOCaE5AOXQuBOsgK+K1zYInSP2N2DidwHavI8VxEzSukf1ndUbgNmXYiXKNjjpJ+aY7oRZED8Z2nvssqZbb8z8OAUWnIsy1eps/Qi67h1LJUO2OcQctqsaM6NvqpBe4ZfM7l7TgGAxQNDWNA3k7ye9Z3ppOWTwDQDMPkbc5E9/BbvDtG4oxkxtx2BFYWACwViFuamKqscPbbYPcoKjC2PaWuYCEYLbqOVuSBr550zwv6PUOAB1XbL7LFB6GG7i3Ydy9U5T8EMjOdbtbbYvMywOALTZw2cb8FfNZ2C+B6WT0jtV5L2XF2naPCV61gWNR1TA6NwJO7YRxuF4rLKyRoEoLXZjWFtvaFcwDEXUj2vjdfM3buI7QqJ7nZOAVPCMQZURNlj6rh7iNo8jkrwCZFZdSXQmRBdC7Zdsg3AF0BdsnIDgCKYOMnd4Q0BE8H2O7wkFR3Xk8Z9Akk7ryeM+gSCRsXjZvO/v8AQKmFYxI3lk8blAFaXU8JoTgmDgnBNCcgHBJzrAngEgq2LT83BK/8EUjv8WkpUPDMWkMlQ8ja6R7vzH5KzQUHOyBu4HM7gUMpjmS4nYSeK2mi0OqxuWZNz5rPq4vmN5gNGIWBrey/etZQm42bFjWYlHCNaWRrR2mx2bguf9bxk2ivY7yCPNZSa116LE3gVOZAwXcbDisjgmPghxcRcuuPcEXqnmaPLZls7E9LA3SPTkQD6mPXd27As0zlEmv9axoB7LEKrjri1+q4DLPtXMNghkB1jcjbYa3kl5H4jsel0MzS2QWDsidxByz4LBaSYE6MmSlLZYr3u2xczscOHatnFglM7LXDTwPRPxRel0XjFgx22wNiCqlTY8QFffJ7BfLYppGhzQWm5yt2HtXstbyQ0j3h4kmYCQ6Ro1dV1tzbjo3RCs5M8PdEGMidEW9V8biH/wB98nK9RYyHJPid+dhJOwPbwH4l6QEM0Q5P6ehu8PklkcC0vcQAGk3sGhGaiHVPZuTnRYiCcAkAnAKiKy7ZdsugIDgCdZKydZAcsiOEDJ3eEPsiWFjJ3eEgpO68njPoEmpO68njPoEgkbC132r/ABu9VEFPiA+tk8bvVQhWl0JwXAE4Jg4LoXAE4IBwUVbBzkb2H77Hs/yaR+qmCcAgPnV0eo8tdtaXMd3tNlpqfFOZiYW21iMrqlpzSCOunaPxB4/uAJUFBFzgb/TkB5rLqNIJUeHT1jtZ2ee++XcFbl0emiF7XtvurUmOCmZqsFiALnInP7rRxQ91XV1YOrE5rLga5vbtuTv7ln7XifAK57Zw17jmbWXu+DNHM2PYvFtENHnc6JJHFzWu6x3kcCvbsLhGp1h7wlPp1kdM9HXzMeYLc4QA2+QGeZ9y84p9C5OcAnnewXzDda/kvdJY9ts1UqqpjG3ebd7dneUHrK4PoVA0AmSrc0bece5rT5LaYNQxMjaYgACTbsz7UDxmsklppXU93arX2dazSQN3FO0er9WGna/Jzo2kjfffdCa2kaa4LtK8OClLVaUITJGh2RUjgo27UiU5ItUrllPWm5HcoQFrEknAJWXQmRWXV0Ltkg4iOGbHd4Q+yI4bsd3hAUHdeTxn0CQSd15PGfQJBI2HxH7V/jcoQpsQ+1k8bvVQhWk4Jy4E4Jg4LoXFJCRca3ED3pW4MJo7CnhaykjbqgFrfcFHNhUbvuZ9mSjzV4vnvlUhDa5h9pCy/vcEN0aZdz2jsI817FpryWtrXtkbUOje1uqAQHM2k9+9ef0Gic9FVmOVvOGzSHMBIIubZcVPVVzF3DNA5ZHNkeASTex6rRuJ4lbWHRhrWfWvvbhk0AbgESw0ytYLxFuX3iGrPaUY2IWkuljLyLAC+qOHeVljSQE0s0gZTxlkQtY2y47/ADQLDeUF8bMy458VSpsBqqx5s0lriXFzgQLngNpXoGBaBUtO0PmaHvtmX7P8dgVejw3RnSCuq3A01MebyvLL0Ix3b3eS9Eiod0p13ZXFuj7uCgwyVthzTQGNFtbY3uauVVeXHm4T0vvv3MG/PihOAenekrqeF8NGwOkDSHut9XED8C627cs/R1IEFLOZA4iMBw33PFE9NAyKkeyIAA7Ttc4naSd5KyGgM8EkckE46YN4ySbWveyR49e0frw9oIR0OuvPsLxaOBwaXCxAAGRPmtlS1gLQQVUqKtyBV96l53WUUuVkwryG5K4kV0BaMyTglZdsgEupALtkw7ZXsN2HvCpK7h2w94SCg7ryeM+gSCTuvJ4z6BIJGxGID62Txu9VCFNiP2snid6qEK0nBOCaE8BMOgKSBl3t77piuYI3WkPZko7+Hy0NJLdwb2IfphWfRYBJzjgwPbrattYh2WXmi8VINYEGy885dDI2OAMd9VI8iRv9TRrNIWWemolHpxCxhc2SR2861yszV8pL3kmBlzusLu96yFDixibbVaQdxF1MzSVzPs442dzQFC8i5V4niNQb35prt7s3+5coYKeA685M8v4pLkA/0t2IVNj0j+vIR4UOnrg25cT+pTmnuPSKHSa46OpG3ibA+5WG6R0tw6V7pnfdY0OLe82Xkr8cb+EnsOxSM0slaLRRxs7bAlPwqfOPXn6QyyjO1NTjacucI4NbuQev5SIIQWQsIt945uPaV5TV4vPMfrJXG+7YPgqbY3ONgCSdifgm9tjjen76gWLeifJBaDGyyVrtUAA5kbbKkzDHAgOIB39iJ1mjzo4hKCHMyDrbu0qvGJ8q2IxMSlt3NaLdHVAGZzuTtW/0QxjXZqOPSbkf0K8PwqqLCGuN2k5dh+S12F4oYpGvB7D2jiovOK3Xtkct96vNdrDNZfCa8PaCDwR2mmRKMdLbLoCklTFrKzsIJy4nBMiC7ZKycgFZXMP2HyVQBXKDYfJADn9eTxn0CQSf15PGfQJBI2JxL7WTxFQBTYj9rJ4nKIK0nBOCaE4Jk6US0bcDcjbdUIoi7LcrmDwGO/esf5L+NOY2DACF5Ty/VurHTMtte5/ubYn4r1CAnVWW0/0fZWMF23dGDqnv2hL8W8GgdrjK6lZRE7Tl8E3EsPdSSWAOpfpDzXpujeikYa2SU845zbgbGNuMst5U+J3rHlldWMj6MYBdvO0N/wD1VYoWzZaxDtxOwqGsYYppGEDKR7e6zjZXBC7VyOq8bRbJw7FWYndDpqJzCQdx27QpKenBvfap+ePVe3jZ3zCbEDtAJtkbK4ix0xgblJT6zR0G5m+Z4IzDgzxGHtaTrDbtUUeFB7HCUua64sRs7iAptV4qDKF783PYNm0i6PTNEVI9mvrazTcXy4qg7B2gNDb3F3F2dzfcOxUcQl1RqXvxS/T/ABDC2/wRqjcbZ52QygbdG6SLJa5sRrUaH41qu1HE+a9KoZb2IXmmJ6KSQU0dSy5Ng6Vu1zbm4cOy1ro9onjWs0AnMZFc9mVpHoDX3SJVSKW4yVhrrpyhMCuqDWt3KdputZUWHBdCVk4BNJBW6HYfJVQrdFv8kGGv68njPoEgk/ryeM+gSCQYnEftZPEVCFYxQWmf4iq4VoOCnp4S5wACgajeBi2fap67xfMWKWh1RmE4tsbq++S90ExNzvuHv7ljfftpIMRVBta3nuTmuBNnHa0nyWSdpEIBZzXvsdv3R2EJ8OkTWxuqJcg46jRvA7kaAPS7BRJUMaBfXcNbuBv6LTxNDQLDIAAeSz9PiwfIZZY5A3ZGQLix2k2zCKxYvA7ZNGDwcdU37iteUde3i/KJQ81iEw2B+rIP7hu9xQ6jxJ7RqmxHbt963vLBhl+YqGjc6JxHDrNJPvXnLCnYUqzLMXG+qArFFvCpscrkASPRzA9JJKQloaJIiblh2i+3VJ2KTF8fpZHa8TJonnrNsNW/YboDMqUqXjB5VercccRZgt2nahAu45pOCmpm5pySC3RnD49i1ej1BzkjGficL920rOYeNi9G5PYRzwJGYY8jv2X+KuIehc0NXVIuLattxFrWsvIsaoTQVjmtuI3HWjO7VO7yOS9haFnNPcD+k092D6yG8jLbXD7zfMLPqelyocCxQPYM9q0EEi8k0cxItIBPYvQ8PrLjasWg49NbIWnsTYpLpOT0rBBjgQnhDIptU396JMcCLg5Fa89aiw4K1R7/ACVaytUe/wAlRBj+vJ4z6BcXXdeTxn0CSQY/Ghad/ePRUwiGPD693aG+ijpIbbc0uu8E59/45DDxROlbq2UbGqZzg0ZlY321kxJPUWHeqxrGMHSIz2oTieMNYCSdl1iMRq5JOnI5wacmtBIv4k9FHtI8TicdVjQ7jZBZqsvsHW1B1Gfdb8yqMbbD1XZXWWnPLO9C0GKFu05K0K2N4s9rD3gFZGWY8VSlryN6tLXY7h0ctM9sbnDolzWhztTWbmOjey8qcbLVyYk5jOu7PtKzFU3O/HP3oMxsqt09QqUEBebBXocIlcbMF+48EtkPLUz5lVkejEGh9Y8azYXW7cj7kLr8Pkhdqyscw8D+hR5H41WKtUgzVQBXaPamkew8L0bQJpFQ3hzUl/gsFhUNz8Uboqx8coc15FiMgSBlx71SXsoTmryeo5WJo5NWSljAvbrOz87cFudFdLYK5vQOpJvjdbW/t4hSbDaa4R9FqtdgtHKS5ttjXfeb78/NXcDr7gXK3OkuECqp3x2GvbWjJ2teNlju4ea8jw6oLHFrsnAkOHaDYrHvnGnNen0dUEQvcLHYdWXtmtFQ1F8iVC1pynpanUOew/BV3Jl05cLGgab5jYrdJv8AJZ6jq9U2N9X0WhozcG3Ytp1rOzAx3Xk8Z9Akk/ryeM+gSTIDxaAGW/8ASP1UIYr2Lddvh9CqXOLHv605+OjJDMUrbZDzPBWKma29Z3EagC99hy71KlCpAf8AWSfZtPRH43bjbgg1VMZDc8TbgApp5y8g/dA6I3BPoKW7Abbb/Fbc8+mfVRRsuoK1hujkFL2JmI0atLIVN0KkzctNXUqBvhs5BK2LSWYB2IYCXguOwWCv46LADsVQvtFlvIQZ2GHpEA5kEA9qsU30hjrNc7WG7eqEUmqQ4brFeg4JVQShrntbe231B7VHUa/xzyCqeqxMkluu0cXGwte1x2KHF6ipe1zKhgfqbZBu81uJ5ItjXDVI4km3BZzS/E4hEY4vvkd5A23U/q+uMl9sMVfw5tyFQCMYW0DpHYFrHO0VL0W/qmxHPvPv7fIKiKrW2eXcpGPIzG03azflvKZGY3Tc7FI4ZHXBZ/bl8c0O0dlkj6ZJaGnI7Dcb0ZqSAzU8vcj+g2AGd/OuaCxmTA4dF7htPaAkBrk95STV1IppRe7XaktrXIzs7v8A0VLlIwnmKoTMFmT5ngJB1vftXoVNh0MRu2KJr3WJLWMacu0KjpjhxqqV7Nr29Nh/qbu8xcKbNVyw+E1WxaWjmzBusDglTbI381rqKTILBtGshk1guFUqCZX3IIy6PaPyktcCcgRb3LPuCOaNHov72+ivj6nr4UnXf4z6BJdl67/GfQJLSMwvGxk0+IeiDGVG8dH1d+DgsniNUGNPFZ9/WnKvieIgX80BOtIbnyHZxTA4yuz2D4o1R0mwp8c/2XVBqam6Lv6df4C6LYPR/wDp2H+kKw6k1WSnskP5SimH09qZngHoFqgKEeSlrKYEDuT5WWGW9XZI7sHcgMfW0u1Z+qps1tquDNAq+nyQTD6RR5juCGvF4u4rS6T02bfCEEZF0SEGGwu3b1appC3qnvHFVJWFpzU0MgKVPRIYk62zPjc2VSV5cbuJJTOcTXSIwXq09jc81cjk1sm529w7UN57/wA4q3C8kcG8Bv7EyFqWUA5Au/F+EK9FJ948Mu7h2KjTMFhcZcPS60OjWDOq5WjNsVzzj+77reJTJNo1gb6yYDMRAnXf5dUdpXrUDWQNbFE1osAGtG4DeqhdHSxtigjHBrR3ddx/Vdw2Ii73G73bT+g7EgvuvtK4x2Y81FNLmAoKmfVYTvOQ80B5jpTSCnrH6uTHnXbwF9o96KYXVXAV3lAog6Bjmga8Ru7iWu2+7JZbB6tY9xrzW9opkbgfcLI0k+9G6Wp2LOLFJEZ0Y6r+9vogV7i6O6L9V/e30Kvn6jr4vSUDi5xu3Mk7+xc+gO4t+KSS2Zq9fhL3sc0OYCbWJva/uWQr9AamQ/bQW75P2pJKbzKenUvJ9Mz/AOSD/Z+1FIdEZG/fi/P8kklRFU6JSuY9ofFdwcBfX3i3BWotG5BG1mvHkLHrW2dySSAoVGh0ztkkXvf+1W26LyaoBfHl4vkuJICpPoZK7ZJF+f5IbV8nk7wQJYBs2mT9qSSAo4vyWzzW1ZqcWG/nf2oR/wAMVX8xS/7v2pJICvU8iFU8f+5pAf8AvftVM8gtZ/N0f+/9qSSA7/wRW/zlH/v/AGrn/AtZ/N0n+/8AakkgJWchNWP/ALVJ/v8A2qdvInWfzNJb/vftXUkBap+Ruq1hzlTTalxrBvO61uy7V6HSaLGJjWRc01rB0R0tvE5JJJ6DP+mZibmSO5I1j0rkDcMtisjAZLW14/zfJJJIIHaOTe0j/P8AJRu0XmJZeSLokk9fM7tySSArVuh0zw8c5D09YG5fsP8AasnFyT1bTcVFLbd9r+1JJKzTlwZpOT6paM5oD3GT9qJw6HTC15Icu1/7UklPhD86IRaOSja+P83yRXB8PdEHBxadYg5X3d4SSTnMhW2v/9k=">
            <a:hlinkClick r:id="rId2"/>
          </p:cNvPr>
          <p:cNvSpPr>
            <a:spLocks noChangeAspect="1" noChangeArrowheads="1"/>
          </p:cNvSpPr>
          <p:nvPr/>
        </p:nvSpPr>
        <p:spPr bwMode="auto">
          <a:xfrm>
            <a:off x="155575" y="-1050925"/>
            <a:ext cx="3019425" cy="2200275"/>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34824" name="AutoShape 8" descr="data:image/jpeg;base64,/9j/4AAQSkZJRgABAQAAAQABAAD/2wCEAAkGBxQSEhUUEBAQFBQUFBAUFBUUFw8UEBQVFBUWFhUUFBQYHCggGholGxQUITEhJSkrLi4uFx8zODMsNygtLisBCgoKDg0OFBAQFyscFBwsLCwsLCwsLCwsLCwsLDcsLCw3LCwsLCwrLCw3LCssKysrKys3KysrKyssNywrKysrK//AABEIALgA/QMBIgACEQEDEQH/xAAcAAABBQEBAQAAAAAAAAAAAAAFAAIDBAYBBwj/xABEEAABAwICBQkECAYBAwUAAAABAAIDBBEFIQYSMUFRBxMiMmFxcoGxU5Gh0RQjM0JSosHSFVRigpKjFxaD8CQ0Q0Th/8QAGAEAAwEBAAAAAAAAAAAAAAAAAAECAwT/xAAeEQEBAQEAAwEAAwAAAAAAAAAAARECEiExQQNRYf/aAAwDAQACEQMRAD8A9adUv13jWNg8gbMhYJfSX/iPwUTuvJ4z6BIIATpHi0sZYGSObcEm2rns4hCBj9T7d/ub8lLpSfrWjgzL3oQFcTRL+P1Pt3/l+ScMeqPbv/L8kMC6E8AoMdqPbO/L8l3+OVHtnfl+SGhOCMAiMcqPbO/L8l0Y3Ue2d+X5IcE4IwCIxqo9s78vyTxjU/tnfl+SGhANLcebTxlrftXizR+G+WslQsaQ8o8sLjHFLryb+rqt7zZZl3KFiDjlWPB3gNi1G+Zasg8Amzbk7STsudpPFTPOo3pXPBv6lQpqY9PcSOysk79WL4dFSHT+vaOlXP8A8Yv2rFyV1triOzYqFY18p6LXG2+x9EXB7rYVfKRiB+zxCQEZHowW+LFXbyj4oD0q+b/Gn/YgNJo7UOzEbrcS3JWK/RqZjQXjL/zelsPK9H0L5QamU6s9S9xsSMo8+AyC9AGLy+0d2dX5L5mp5HxEubdpGRzzHmt5oVpUdYMme7Pqkm4ud2exNNexDEpfaO+HyTv4jL7R3w+SG0s2sAbg5A+XerNkwtfxGX2jvh8k4YhL7Q/D5KqF0IC1/EJfaH4fJd+ny+0PwVYBdAQFkV8ntD8EhXyfjPwVcBdsgLH0+T8Z+C6K6T8Z+CrroQFj6dJ+M/BEsLmc4O1iTYiyDWRbBtju8ICs7ryeM+gSCTuvJ4z6BIJGyekrrzdzWoWEQ0hP17u5o+CHhXEnBdXAnBMHBOCaE5AOXQuBOsgK+K1zYInSP2N2DidwHavI8VxEzSukf1ndUbgNmXYiXKNjjpJ+aY7oRZED8Z2nvssqZbb8z8OAUWnIsy1eps/Qi67h1LJUO2OcQctqsaM6NvqpBe4ZfM7l7TgGAxQNDWNA3k7ye9Z3ppOWTwDQDMPkbc5E9/BbvDtG4oxkxtx2BFYWACwViFuamKqscPbbYPcoKjC2PaWuYCEYLbqOVuSBr550zwv6PUOAB1XbL7LFB6GG7i3Ydy9U5T8EMjOdbtbbYvMywOALTZw2cb8FfNZ2C+B6WT0jtV5L2XF2naPCV61gWNR1TA6NwJO7YRxuF4rLKyRoEoLXZjWFtvaFcwDEXUj2vjdfM3buI7QqJ7nZOAVPCMQZURNlj6rh7iNo8jkrwCZFZdSXQmRBdC7Zdsg3AF0BdsnIDgCKYOMnd4Q0BE8H2O7wkFR3Xk8Z9Akk7ryeM+gSCRsXjZvO/v8AQKmFYxI3lk8blAFaXU8JoTgmDgnBNCcgHBJzrAngEgq2LT83BK/8EUjv8WkpUPDMWkMlQ8ja6R7vzH5KzQUHOyBu4HM7gUMpjmS4nYSeK2mi0OqxuWZNz5rPq4vmN5gNGIWBrey/etZQm42bFjWYlHCNaWRrR2mx2bguf9bxk2ivY7yCPNZSa116LE3gVOZAwXcbDisjgmPghxcRcuuPcEXqnmaPLZls7E9LA3SPTkQD6mPXd27As0zlEmv9axoB7LEKrjri1+q4DLPtXMNghkB1jcjbYa3kl5H4jsel0MzS2QWDsidxByz4LBaSYE6MmSlLZYr3u2xczscOHatnFglM7LXDTwPRPxRel0XjFgx22wNiCqlTY8QFffJ7BfLYppGhzQWm5yt2HtXstbyQ0j3h4kmYCQ6Ro1dV1tzbjo3RCs5M8PdEGMidEW9V8biH/wB98nK9RYyHJPid+dhJOwPbwH4l6QEM0Q5P6ehu8PklkcC0vcQAGk3sGhGaiHVPZuTnRYiCcAkAnAKiKy7ZdsugIDgCdZKydZAcsiOEDJ3eEPsiWFjJ3eEgpO68njPoEmpO68njPoEgkbC132r/ABu9VEFPiA+tk8bvVQhWl0JwXAE4Jg4LoXAE4IBwUVbBzkb2H77Hs/yaR+qmCcAgPnV0eo8tdtaXMd3tNlpqfFOZiYW21iMrqlpzSCOunaPxB4/uAJUFBFzgb/TkB5rLqNIJUeHT1jtZ2ee++XcFbl0emiF7XtvurUmOCmZqsFiALnInP7rRxQ91XV1YOrE5rLga5vbtuTv7ln7XifAK57Zw17jmbWXu+DNHM2PYvFtENHnc6JJHFzWu6x3kcCvbsLhGp1h7wlPp1kdM9HXzMeYLc4QA2+QGeZ9y84p9C5OcAnnewXzDda/kvdJY9ts1UqqpjG3ebd7dneUHrK4PoVA0AmSrc0bece5rT5LaYNQxMjaYgACTbsz7UDxmsklppXU93arX2dazSQN3FO0er9WGna/Jzo2kjfffdCa2kaa4LtK8OClLVaUITJGh2RUjgo27UiU5ItUrllPWm5HcoQFrEknAJWXQmRWXV0Ltkg4iOGbHd4Q+yI4bsd3hAUHdeTxn0CQSd15PGfQJBI2HxH7V/jcoQpsQ+1k8bvVQhWk4Jy4E4Jg4LoXFJCRca3ED3pW4MJo7CnhaykjbqgFrfcFHNhUbvuZ9mSjzV4vnvlUhDa5h9pCy/vcEN0aZdz2jsI817FpryWtrXtkbUOje1uqAQHM2k9+9ef0Gic9FVmOVvOGzSHMBIIubZcVPVVzF3DNA5ZHNkeASTex6rRuJ4lbWHRhrWfWvvbhk0AbgESw0ytYLxFuX3iGrPaUY2IWkuljLyLAC+qOHeVljSQE0s0gZTxlkQtY2y47/ADQLDeUF8bMy458VSpsBqqx5s0lriXFzgQLngNpXoGBaBUtO0PmaHvtmX7P8dgVejw3RnSCuq3A01MebyvLL0Ix3b3eS9Eiod0p13ZXFuj7uCgwyVthzTQGNFtbY3uauVVeXHm4T0vvv3MG/PihOAenekrqeF8NGwOkDSHut9XED8C627cs/R1IEFLOZA4iMBw33PFE9NAyKkeyIAA7Ttc4naSd5KyGgM8EkckE46YN4ySbWveyR49e0frw9oIR0OuvPsLxaOBwaXCxAAGRPmtlS1gLQQVUqKtyBV96l53WUUuVkwryG5K4kV0BaMyTglZdsgEupALtkw7ZXsN2HvCpK7h2w94SCg7ryeM+gSCTuvJ4z6BIJGxGID62Txu9VCFNiP2snid6qEK0nBOCaE8BMOgKSBl3t77piuYI3WkPZko7+Hy0NJLdwb2IfphWfRYBJzjgwPbrattYh2WXmi8VINYEGy885dDI2OAMd9VI8iRv9TRrNIWWemolHpxCxhc2SR2861yszV8pL3kmBlzusLu96yFDixibbVaQdxF1MzSVzPs442dzQFC8i5V4niNQb35prt7s3+5coYKeA685M8v4pLkA/0t2IVNj0j+vIR4UOnrg25cT+pTmnuPSKHSa46OpG3ibA+5WG6R0tw6V7pnfdY0OLe82Xkr8cb+EnsOxSM0slaLRRxs7bAlPwqfOPXn6QyyjO1NTjacucI4NbuQev5SIIQWQsIt945uPaV5TV4vPMfrJXG+7YPgqbY3ONgCSdifgm9tjjen76gWLeifJBaDGyyVrtUAA5kbbKkzDHAgOIB39iJ1mjzo4hKCHMyDrbu0qvGJ8q2IxMSlt3NaLdHVAGZzuTtW/0QxjXZqOPSbkf0K8PwqqLCGuN2k5dh+S12F4oYpGvB7D2jiovOK3Xtkct96vNdrDNZfCa8PaCDwR2mmRKMdLbLoCklTFrKzsIJy4nBMiC7ZKycgFZXMP2HyVQBXKDYfJADn9eTxn0CQSf15PGfQJBI2JxL7WTxFQBTYj9rJ4nKIK0nBOCaE4Jk6US0bcDcjbdUIoi7LcrmDwGO/esf5L+NOY2DACF5Ty/VurHTMtte5/ubYn4r1CAnVWW0/0fZWMF23dGDqnv2hL8W8GgdrjK6lZRE7Tl8E3EsPdSSWAOpfpDzXpujeikYa2SU845zbgbGNuMst5U+J3rHlldWMj6MYBdvO0N/wD1VYoWzZaxDtxOwqGsYYppGEDKR7e6zjZXBC7VyOq8bRbJw7FWYndDpqJzCQdx27QpKenBvfap+ePVe3jZ3zCbEDtAJtkbK4ix0xgblJT6zR0G5m+Z4IzDgzxGHtaTrDbtUUeFB7HCUua64sRs7iAptV4qDKF783PYNm0i6PTNEVI9mvrazTcXy4qg7B2gNDb3F3F2dzfcOxUcQl1RqXvxS/T/ABDC2/wRqjcbZ52QygbdG6SLJa5sRrUaH41qu1HE+a9KoZb2IXmmJ6KSQU0dSy5Ng6Vu1zbm4cOy1ro9onjWs0AnMZFc9mVpHoDX3SJVSKW4yVhrrpyhMCuqDWt3KdputZUWHBdCVk4BNJBW6HYfJVQrdFv8kGGv68njPoEgk/ryeM+gSCQYnEftZPEVCFYxQWmf4iq4VoOCnp4S5wACgajeBi2fap67xfMWKWh1RmE4tsbq++S90ExNzvuHv7ljfftpIMRVBta3nuTmuBNnHa0nyWSdpEIBZzXvsdv3R2EJ8OkTWxuqJcg46jRvA7kaAPS7BRJUMaBfXcNbuBv6LTxNDQLDIAAeSz9PiwfIZZY5A3ZGQLix2k2zCKxYvA7ZNGDwcdU37iteUde3i/KJQ81iEw2B+rIP7hu9xQ6jxJ7RqmxHbt963vLBhl+YqGjc6JxHDrNJPvXnLCnYUqzLMXG+qArFFvCpscrkASPRzA9JJKQloaJIiblh2i+3VJ2KTF8fpZHa8TJonnrNsNW/YboDMqUqXjB5VercccRZgt2nahAu45pOCmpm5pySC3RnD49i1ej1BzkjGficL920rOYeNi9G5PYRzwJGYY8jv2X+KuIehc0NXVIuLattxFrWsvIsaoTQVjmtuI3HWjO7VO7yOS9haFnNPcD+k092D6yG8jLbXD7zfMLPqelyocCxQPYM9q0EEi8k0cxItIBPYvQ8PrLjasWg49NbIWnsTYpLpOT0rBBjgQnhDIptU396JMcCLg5Fa89aiw4K1R7/ACVaytUe/wAlRBj+vJ4z6BcXXdeTxn0CSQY/Ghad/ePRUwiGPD693aG+ijpIbbc0uu8E59/45DDxROlbq2UbGqZzg0ZlY321kxJPUWHeqxrGMHSIz2oTieMNYCSdl1iMRq5JOnI5wacmtBIv4k9FHtI8TicdVjQ7jZBZqsvsHW1B1Gfdb8yqMbbD1XZXWWnPLO9C0GKFu05K0K2N4s9rD3gFZGWY8VSlryN6tLXY7h0ctM9sbnDolzWhztTWbmOjey8qcbLVyYk5jOu7PtKzFU3O/HP3oMxsqt09QqUEBebBXocIlcbMF+48EtkPLUz5lVkejEGh9Y8azYXW7cj7kLr8Pkhdqyscw8D+hR5H41WKtUgzVQBXaPamkew8L0bQJpFQ3hzUl/gsFhUNz8Uboqx8coc15FiMgSBlx71SXsoTmryeo5WJo5NWSljAvbrOz87cFudFdLYK5vQOpJvjdbW/t4hSbDaa4R9FqtdgtHKS5ttjXfeb78/NXcDr7gXK3OkuECqp3x2GvbWjJ2teNlju4ea8jw6oLHFrsnAkOHaDYrHvnGnNen0dUEQvcLHYdWXtmtFQ1F8iVC1pynpanUOew/BV3Jl05cLGgab5jYrdJv8AJZ6jq9U2N9X0WhozcG3Ytp1rOzAx3Xk8Z9Akk/ryeM+gSTIDxaAGW/8ASP1UIYr2Lddvh9CqXOLHv605+OjJDMUrbZDzPBWKma29Z3EagC99hy71KlCpAf8AWSfZtPRH43bjbgg1VMZDc8TbgApp5y8g/dA6I3BPoKW7Abbb/Fbc8+mfVRRsuoK1hujkFL2JmI0atLIVN0KkzctNXUqBvhs5BK2LSWYB2IYCXguOwWCv46LADsVQvtFlvIQZ2GHpEA5kEA9qsU30hjrNc7WG7eqEUmqQ4brFeg4JVQShrntbe231B7VHUa/xzyCqeqxMkluu0cXGwte1x2KHF6ipe1zKhgfqbZBu81uJ5ItjXDVI4km3BZzS/E4hEY4vvkd5A23U/q+uMl9sMVfw5tyFQCMYW0DpHYFrHO0VL0W/qmxHPvPv7fIKiKrW2eXcpGPIzG03azflvKZGY3Tc7FI4ZHXBZ/bl8c0O0dlkj6ZJaGnI7Dcb0ZqSAzU8vcj+g2AGd/OuaCxmTA4dF7htPaAkBrk95STV1IppRe7XaktrXIzs7v8A0VLlIwnmKoTMFmT5ngJB1vftXoVNh0MRu2KJr3WJLWMacu0KjpjhxqqV7Nr29Nh/qbu8xcKbNVyw+E1WxaWjmzBusDglTbI381rqKTILBtGshk1guFUqCZX3IIy6PaPyktcCcgRb3LPuCOaNHov72+ivj6nr4UnXf4z6BJdl67/GfQJLSMwvGxk0+IeiDGVG8dH1d+DgsniNUGNPFZ9/WnKvieIgX80BOtIbnyHZxTA4yuz2D4o1R0mwp8c/2XVBqam6Lv6df4C6LYPR/wDp2H+kKw6k1WSnskP5SimH09qZngHoFqgKEeSlrKYEDuT5WWGW9XZI7sHcgMfW0u1Z+qps1tquDNAq+nyQTD6RR5juCGvF4u4rS6T02bfCEEZF0SEGGwu3b1appC3qnvHFVJWFpzU0MgKVPRIYk62zPjc2VSV5cbuJJTOcTXSIwXq09jc81cjk1sm529w7UN57/wA4q3C8kcG8Bv7EyFqWUA5Au/F+EK9FJ948Mu7h2KjTMFhcZcPS60OjWDOq5WjNsVzzj+77reJTJNo1gb6yYDMRAnXf5dUdpXrUDWQNbFE1osAGtG4DeqhdHSxtigjHBrR3ddx/Vdw2Ii73G73bT+g7EgvuvtK4x2Y81FNLmAoKmfVYTvOQ80B5jpTSCnrH6uTHnXbwF9o96KYXVXAV3lAog6Bjmga8Ru7iWu2+7JZbB6tY9xrzW9opkbgfcLI0k+9G6Wp2LOLFJEZ0Y6r+9vogV7i6O6L9V/e30Kvn6jr4vSUDi5xu3Mk7+xc+gO4t+KSS2Zq9fhL3sc0OYCbWJva/uWQr9AamQ/bQW75P2pJKbzKenUvJ9Mz/AOSD/Z+1FIdEZG/fi/P8kklRFU6JSuY9ofFdwcBfX3i3BWotG5BG1mvHkLHrW2dySSAoVGh0ztkkXvf+1W26LyaoBfHl4vkuJICpPoZK7ZJF+f5IbV8nk7wQJYBs2mT9qSSAo4vyWzzW1ZqcWG/nf2oR/wAMVX8xS/7v2pJICvU8iFU8f+5pAf8AvftVM8gtZ/N0f+/9qSSA7/wRW/zlH/v/AGrn/AtZ/N0n+/8AakkgJWchNWP/ALVJ/v8A2qdvInWfzNJb/vftXUkBap+Ruq1hzlTTalxrBvO61uy7V6HSaLGJjWRc01rB0R0tvE5JJJ6DP+mZibmSO5I1j0rkDcMtisjAZLW14/zfJJJIIHaOTe0j/P8AJRu0XmJZeSLokk9fM7tySSArVuh0zw8c5D09YG5fsP8AasnFyT1bTcVFLbd9r+1JJKzTlwZpOT6paM5oD3GT9qJw6HTC15Icu1/7UklPhD86IRaOSja+P83yRXB8PdEHBxadYg5X3d4SSTnMhW2v/9k=">
            <a:hlinkClick r:id="rId2"/>
          </p:cNvPr>
          <p:cNvSpPr>
            <a:spLocks noChangeAspect="1" noChangeArrowheads="1"/>
          </p:cNvSpPr>
          <p:nvPr/>
        </p:nvSpPr>
        <p:spPr bwMode="auto">
          <a:xfrm>
            <a:off x="155575" y="-1050925"/>
            <a:ext cx="3019425" cy="2200275"/>
          </a:xfrm>
          <a:prstGeom prst="rect">
            <a:avLst/>
          </a:prstGeom>
          <a:noFill/>
        </p:spPr>
        <p:txBody>
          <a:bodyPr vert="horz" wrap="square" lIns="91440" tIns="45720" rIns="91440" bIns="45720" numCol="1" anchor="t" anchorCtr="0" compatLnSpc="1">
            <a:prstTxWarp prst="textNoShape">
              <a:avLst/>
            </a:prstTxWarp>
          </a:bodyPr>
          <a:lstStyle/>
          <a:p>
            <a:endParaRPr lang="tr-TR"/>
          </a:p>
        </p:txBody>
      </p:sp>
      <p:pic>
        <p:nvPicPr>
          <p:cNvPr id="34825" name="Picture 9"/>
          <p:cNvPicPr>
            <a:picLocks noChangeAspect="1" noChangeArrowheads="1"/>
          </p:cNvPicPr>
          <p:nvPr/>
        </p:nvPicPr>
        <p:blipFill>
          <a:blip r:embed="rId3" cstate="print"/>
          <a:srcRect l="20081" t="58402" r="54523" b="18712"/>
          <a:stretch>
            <a:fillRect/>
          </a:stretch>
        </p:blipFill>
        <p:spPr bwMode="auto">
          <a:xfrm>
            <a:off x="4932040" y="4221088"/>
            <a:ext cx="2808312" cy="2088231"/>
          </a:xfrm>
          <a:prstGeom prst="rect">
            <a:avLst/>
          </a:prstGeom>
          <a:noFill/>
          <a:ln w="9525">
            <a:noFill/>
            <a:miter lim="800000"/>
            <a:headEnd/>
            <a:tailEnd/>
          </a:ln>
        </p:spPr>
      </p:pic>
      <p:pic>
        <p:nvPicPr>
          <p:cNvPr id="9" name="8 Resim" descr="E:\syber health MEB-BTK\lucyuseaaa.jpg"/>
          <p:cNvPicPr/>
          <p:nvPr/>
        </p:nvPicPr>
        <p:blipFill rotWithShape="1">
          <a:blip r:embed="rId4" cstate="print">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r="55301"/>
          <a:stretch/>
        </p:blipFill>
        <p:spPr bwMode="auto">
          <a:xfrm>
            <a:off x="1403648" y="4221088"/>
            <a:ext cx="2160240" cy="2077219"/>
          </a:xfrm>
          <a:prstGeom prst="rect">
            <a:avLst/>
          </a:prstGeom>
          <a:noFill/>
          <a:ln>
            <a:noFill/>
          </a:ln>
          <a:extLst>
            <a:ext uri="{53640926-AAD7-44D8-BBD7-CCE9431645EC}">
              <a14:shadowObscured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a:xfrm>
            <a:off x="323528" y="476672"/>
            <a:ext cx="8229600" cy="5688632"/>
          </a:xfrm>
        </p:spPr>
        <p:txBody>
          <a:bodyPr>
            <a:normAutofit/>
          </a:bodyPr>
          <a:lstStyle/>
          <a:p>
            <a:pPr marL="274320" indent="-274320">
              <a:buFont typeface="Wingdings 2"/>
              <a:buChar char=""/>
              <a:defRPr/>
            </a:pPr>
            <a:r>
              <a:rPr lang="tr-TR" dirty="0"/>
              <a:t>Sohbet odaları ve sosyal ağlarda tanıştıkları kişilerle yüz yüze buluşma…</a:t>
            </a:r>
          </a:p>
          <a:p>
            <a:pPr marL="548640" lvl="1" indent="-274320">
              <a:buFont typeface="Wingdings"/>
              <a:buChar char=""/>
              <a:defRPr/>
            </a:pPr>
            <a:r>
              <a:rPr lang="tr-TR" dirty="0"/>
              <a:t>Kimlik bilgilerinin, adresin kontrolsüz paylaşımı sonucu </a:t>
            </a:r>
            <a:r>
              <a:rPr lang="tr-TR" dirty="0" err="1"/>
              <a:t>zaralı</a:t>
            </a:r>
            <a:r>
              <a:rPr lang="tr-TR" dirty="0"/>
              <a:t> kişilerle buluşma-karşılaşma</a:t>
            </a:r>
          </a:p>
          <a:p>
            <a:pPr marL="822960" lvl="2">
              <a:buClr>
                <a:schemeClr val="accent3"/>
              </a:buClr>
              <a:buFont typeface="Wingdings 2"/>
              <a:buChar char=""/>
              <a:defRPr/>
            </a:pPr>
            <a:r>
              <a:rPr lang="tr-TR" dirty="0">
                <a:solidFill>
                  <a:schemeClr val="tx2">
                    <a:lumMod val="75000"/>
                  </a:schemeClr>
                </a:solidFill>
              </a:rPr>
              <a:t>Fiziksel şiddet .. Ölüm</a:t>
            </a:r>
          </a:p>
          <a:p>
            <a:pPr marL="822960" lvl="2">
              <a:buClr>
                <a:schemeClr val="accent3"/>
              </a:buClr>
              <a:buFont typeface="Wingdings 2"/>
              <a:buChar char=""/>
              <a:defRPr/>
            </a:pPr>
            <a:r>
              <a:rPr lang="tr-TR" dirty="0">
                <a:solidFill>
                  <a:schemeClr val="tx2">
                    <a:lumMod val="75000"/>
                  </a:schemeClr>
                </a:solidFill>
              </a:rPr>
              <a:t>Cinsel taciz</a:t>
            </a:r>
          </a:p>
          <a:p>
            <a:pPr marL="822960" lvl="2">
              <a:buClr>
                <a:schemeClr val="accent3"/>
              </a:buClr>
              <a:buFont typeface="Wingdings 2"/>
              <a:buChar char=""/>
              <a:defRPr/>
            </a:pPr>
            <a:r>
              <a:rPr lang="tr-TR" dirty="0">
                <a:solidFill>
                  <a:schemeClr val="tx2">
                    <a:lumMod val="75000"/>
                  </a:schemeClr>
                </a:solidFill>
              </a:rPr>
              <a:t>Çocuk </a:t>
            </a:r>
            <a:r>
              <a:rPr lang="tr-TR" dirty="0" smtClean="0">
                <a:solidFill>
                  <a:schemeClr val="tx2">
                    <a:lumMod val="75000"/>
                  </a:schemeClr>
                </a:solidFill>
              </a:rPr>
              <a:t>pornografisi</a:t>
            </a:r>
          </a:p>
          <a:p>
            <a:pPr marL="822960" lvl="2">
              <a:buClr>
                <a:schemeClr val="accent3"/>
              </a:buClr>
              <a:buFont typeface="Wingdings 2"/>
              <a:buChar char=""/>
              <a:defRPr/>
            </a:pPr>
            <a:endParaRPr lang="tr-TR" dirty="0">
              <a:solidFill>
                <a:schemeClr val="tx2">
                  <a:lumMod val="75000"/>
                </a:schemeClr>
              </a:solidFill>
            </a:endParaRPr>
          </a:p>
          <a:p>
            <a:pPr marL="822960" lvl="2">
              <a:buClr>
                <a:schemeClr val="accent3"/>
              </a:buClr>
              <a:buFont typeface="Wingdings 2"/>
              <a:buChar char=""/>
              <a:defRPr/>
            </a:pPr>
            <a:endParaRPr lang="tr-TR" dirty="0" smtClean="0">
              <a:solidFill>
                <a:schemeClr val="tx2">
                  <a:lumMod val="75000"/>
                </a:schemeClr>
              </a:solidFill>
            </a:endParaRPr>
          </a:p>
          <a:p>
            <a:pPr marL="822960" lvl="2">
              <a:buClr>
                <a:schemeClr val="accent3"/>
              </a:buClr>
              <a:buFont typeface="Wingdings 2"/>
              <a:buChar char=""/>
              <a:defRPr/>
            </a:pPr>
            <a:endParaRPr lang="tr-TR" dirty="0" smtClean="0">
              <a:solidFill>
                <a:schemeClr val="tx2">
                  <a:lumMod val="75000"/>
                </a:schemeClr>
              </a:solidFill>
            </a:endParaRPr>
          </a:p>
          <a:p>
            <a:pPr marL="822960" lvl="2">
              <a:buClr>
                <a:schemeClr val="accent3"/>
              </a:buClr>
              <a:buFont typeface="Wingdings 2"/>
              <a:buChar char=""/>
              <a:defRPr/>
            </a:pPr>
            <a:endParaRPr lang="tr-TR" dirty="0" smtClean="0">
              <a:solidFill>
                <a:schemeClr val="tx2">
                  <a:lumMod val="75000"/>
                </a:schemeClr>
              </a:solidFill>
            </a:endParaRPr>
          </a:p>
          <a:p>
            <a:pPr marL="822960" lvl="2">
              <a:buClr>
                <a:schemeClr val="accent3"/>
              </a:buClr>
              <a:buFont typeface="Wingdings 2"/>
              <a:buChar char=""/>
              <a:defRPr/>
            </a:pPr>
            <a:endParaRPr lang="tr-TR" dirty="0">
              <a:solidFill>
                <a:schemeClr val="tx2">
                  <a:lumMod val="75000"/>
                </a:schemeClr>
              </a:solidFill>
            </a:endParaRPr>
          </a:p>
          <a:p>
            <a:pPr marL="548640" lvl="1" indent="-274320">
              <a:buFont typeface="Wingdings"/>
              <a:buChar char=""/>
              <a:defRPr/>
            </a:pPr>
            <a:r>
              <a:rPr lang="tr-TR" dirty="0"/>
              <a:t>Uygunsuz – aşağılayıcı, saldırgan, hakaret içeren- sohbetler</a:t>
            </a:r>
          </a:p>
          <a:p>
            <a:pPr>
              <a:buNone/>
            </a:pPr>
            <a:endParaRPr lang="tr-TR" dirty="0"/>
          </a:p>
        </p:txBody>
      </p:sp>
      <p:pic>
        <p:nvPicPr>
          <p:cNvPr id="33796" name="Picture 4" descr="https://encrypted-tbn1.gstatic.com/images?q=tbn:ANd9GcQW6l2G4uydjdjI8S2f9oa-Sw89JgjrnkiBdb9_aMnFikpH4zpP">
            <a:hlinkClick r:id="rId2"/>
          </p:cNvPr>
          <p:cNvPicPr>
            <a:picLocks noChangeAspect="1" noChangeArrowheads="1"/>
          </p:cNvPicPr>
          <p:nvPr/>
        </p:nvPicPr>
        <p:blipFill>
          <a:blip r:embed="rId3" cstate="print"/>
          <a:srcRect/>
          <a:stretch>
            <a:fillRect/>
          </a:stretch>
        </p:blipFill>
        <p:spPr bwMode="auto">
          <a:xfrm>
            <a:off x="5220072" y="1916832"/>
            <a:ext cx="2534204" cy="2615953"/>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t>2.3. İnternet Kullanım Süresi ve Sağlık Sorunları</a:t>
            </a:r>
            <a:endParaRPr lang="tr-TR" dirty="0"/>
          </a:p>
        </p:txBody>
      </p:sp>
      <p:sp>
        <p:nvSpPr>
          <p:cNvPr id="3" name="2 İçerik Yer Tutucusu"/>
          <p:cNvSpPr>
            <a:spLocks noGrp="1"/>
          </p:cNvSpPr>
          <p:nvPr>
            <p:ph sz="quarter" idx="1"/>
          </p:nvPr>
        </p:nvSpPr>
        <p:spPr/>
        <p:txBody>
          <a:bodyPr/>
          <a:lstStyle/>
          <a:p>
            <a:r>
              <a:rPr lang="tr-TR" dirty="0" smtClean="0"/>
              <a:t>Sağlık sorunları ile İnternet kullanım süresi arasında belirgin bir ilişki vardır. Her gün, en az 2 saat İnternet kullanımı “ağır İnternet kullanımı” olarak tanımlanmaktadır.</a:t>
            </a:r>
            <a:endParaRPr lang="tr-TR" dirty="0"/>
          </a:p>
        </p:txBody>
      </p:sp>
      <p:pic>
        <p:nvPicPr>
          <p:cNvPr id="4" name="3 Resim" descr="E:\syber health MEB-BTK\00a2m8t20kw8jb9.jpg"/>
          <p:cNvPicPr/>
          <p:nvPr/>
        </p:nvPicPr>
        <p:blipFill>
          <a:blip r:embed="rId3" cstate="print">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xmlns="" val="0"/>
              </a:ext>
            </a:extLst>
          </a:blip>
          <a:srcRect/>
          <a:stretch>
            <a:fillRect/>
          </a:stretch>
        </p:blipFill>
        <p:spPr bwMode="auto">
          <a:xfrm>
            <a:off x="2714612" y="3786190"/>
            <a:ext cx="3714776" cy="2357454"/>
          </a:xfrm>
          <a:prstGeom prst="rect">
            <a:avLst/>
          </a:prstGeom>
          <a:noFill/>
          <a:ln>
            <a:noFill/>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827584" y="188640"/>
            <a:ext cx="7772400" cy="926976"/>
          </a:xfrm>
        </p:spPr>
        <p:txBody>
          <a:bodyPr>
            <a:normAutofit/>
          </a:bodyPr>
          <a:lstStyle/>
          <a:p>
            <a:r>
              <a:rPr lang="tr-TR" dirty="0" smtClean="0"/>
              <a:t>2.3.1 İnternet Bağımlılığı</a:t>
            </a:r>
            <a:endParaRPr lang="tr-TR" dirty="0"/>
          </a:p>
        </p:txBody>
      </p:sp>
      <p:pic>
        <p:nvPicPr>
          <p:cNvPr id="54274" name="Picture 2" descr="http://www.haberler.com/haber-resimleri/267/kitap-okumayanlarda-internet-bagimliligi-riski-5134267_4347_o.jpg">
            <a:hlinkClick r:id="rId2"/>
          </p:cNvPr>
          <p:cNvPicPr>
            <a:picLocks noChangeAspect="1" noChangeArrowheads="1"/>
          </p:cNvPicPr>
          <p:nvPr/>
        </p:nvPicPr>
        <p:blipFill>
          <a:blip r:embed="rId3" cstate="print"/>
          <a:srcRect/>
          <a:stretch>
            <a:fillRect/>
          </a:stretch>
        </p:blipFill>
        <p:spPr bwMode="auto">
          <a:xfrm>
            <a:off x="2643174" y="5013370"/>
            <a:ext cx="2880320" cy="1844630"/>
          </a:xfrm>
          <a:prstGeom prst="rect">
            <a:avLst/>
          </a:prstGeom>
          <a:noFill/>
        </p:spPr>
      </p:pic>
      <p:pic>
        <p:nvPicPr>
          <p:cNvPr id="54276" name="Picture 4" descr="http://t3.gstatic.com/images?q=tbn:ANd9GcQ47HQjU9jcmudGvK8XDAgwkEq_Rj4qgBebsfzNUvPS5a-AZB7NHQ">
            <a:hlinkClick r:id="rId4"/>
          </p:cNvPr>
          <p:cNvPicPr>
            <a:picLocks noChangeAspect="1" noChangeArrowheads="1"/>
          </p:cNvPicPr>
          <p:nvPr/>
        </p:nvPicPr>
        <p:blipFill>
          <a:blip r:embed="rId5" cstate="print"/>
          <a:srcRect/>
          <a:stretch>
            <a:fillRect/>
          </a:stretch>
        </p:blipFill>
        <p:spPr bwMode="auto">
          <a:xfrm>
            <a:off x="1428728" y="1142984"/>
            <a:ext cx="5472608" cy="3666648"/>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t>2.3.2 İnternet Bağımlılığı Belirtileri</a:t>
            </a:r>
            <a:endParaRPr lang="tr-TR" dirty="0"/>
          </a:p>
        </p:txBody>
      </p:sp>
      <p:sp>
        <p:nvSpPr>
          <p:cNvPr id="3" name="2 İçerik Yer Tutucusu"/>
          <p:cNvSpPr>
            <a:spLocks noGrp="1"/>
          </p:cNvSpPr>
          <p:nvPr>
            <p:ph sz="quarter" idx="1"/>
          </p:nvPr>
        </p:nvSpPr>
        <p:spPr/>
        <p:txBody>
          <a:bodyPr>
            <a:normAutofit fontScale="85000" lnSpcReduction="20000"/>
          </a:bodyPr>
          <a:lstStyle/>
          <a:p>
            <a:pPr marL="274320" indent="-274320">
              <a:buFont typeface="Wingdings 2"/>
              <a:buChar char=""/>
              <a:defRPr/>
            </a:pPr>
            <a:r>
              <a:rPr lang="tr-TR" dirty="0"/>
              <a:t>İnternet uğruna arkadaşlıkları, sosyal olayları, ödevleri aksatıyorsa</a:t>
            </a:r>
          </a:p>
          <a:p>
            <a:pPr marL="274320" indent="-274320">
              <a:buFont typeface="Wingdings 2"/>
              <a:buChar char=""/>
              <a:defRPr/>
            </a:pPr>
            <a:r>
              <a:rPr lang="tr-TR" dirty="0"/>
              <a:t>Arkadaşları bilgisayar başında çok zaman geçirdiği için kızıyorsa</a:t>
            </a:r>
          </a:p>
          <a:p>
            <a:pPr marL="274320" indent="-274320">
              <a:buFont typeface="Wingdings 2"/>
              <a:buChar char=""/>
              <a:defRPr/>
            </a:pPr>
            <a:r>
              <a:rPr lang="tr-TR" dirty="0"/>
              <a:t>Yemek vaktini geçiriyor ya da yemeğini bilgisayar başında yiyorsa</a:t>
            </a:r>
          </a:p>
          <a:p>
            <a:pPr marL="274320" indent="-274320">
              <a:buFont typeface="Wingdings 2"/>
              <a:buChar char=""/>
              <a:defRPr/>
            </a:pPr>
            <a:r>
              <a:rPr lang="tr-TR" dirty="0"/>
              <a:t>İnternet yüzünden sık sık uykusuz kalıyorsa</a:t>
            </a:r>
          </a:p>
          <a:p>
            <a:pPr marL="274320" indent="-274320">
              <a:buFont typeface="Wingdings 2"/>
              <a:buChar char=""/>
              <a:defRPr/>
            </a:pPr>
            <a:r>
              <a:rPr lang="tr-TR" dirty="0"/>
              <a:t>Bilgisayarın başında oturmayı dışarı çıkıp oynamaya tercih </a:t>
            </a:r>
            <a:r>
              <a:rPr lang="tr-TR" sz="2800" dirty="0"/>
              <a:t>ediyorsa</a:t>
            </a:r>
            <a:endParaRPr lang="tr-TR" dirty="0"/>
          </a:p>
          <a:p>
            <a:pPr marL="274320" indent="-274320">
              <a:buFont typeface="Wingdings 2"/>
              <a:buChar char=""/>
              <a:defRPr/>
            </a:pPr>
            <a:r>
              <a:rPr lang="tr-TR" dirty="0"/>
              <a:t>Bilgisayara çok vakit ayırdığı söylenince sinirleniyorsa</a:t>
            </a:r>
          </a:p>
          <a:p>
            <a:pPr marL="274320" indent="-274320">
              <a:buFont typeface="Wingdings 2"/>
              <a:buChar char=""/>
              <a:defRPr/>
            </a:pPr>
            <a:r>
              <a:rPr lang="tr-TR" dirty="0"/>
              <a:t>Gerçek hayatta fazla arkadaşı olmayıp, sürekli internette tanıştığı kişilerden bahsediyorsa…. </a:t>
            </a:r>
            <a:endParaRPr lang="tr-TR" dirty="0" smtClean="0"/>
          </a:p>
          <a:p>
            <a:pPr marL="274320" indent="-274320">
              <a:buFont typeface="Wingdings 2"/>
              <a:buChar char=""/>
              <a:defRPr/>
            </a:pPr>
            <a:endParaRPr lang="tr-TR" dirty="0"/>
          </a:p>
          <a:p>
            <a:pPr marL="274320" indent="-274320">
              <a:buNone/>
              <a:defRPr/>
            </a:pPr>
            <a:r>
              <a:rPr lang="tr-TR" dirty="0" smtClean="0"/>
              <a:t>Bu kişinin internet bağımlısı olduğu söylenebilir.</a:t>
            </a:r>
            <a:endParaRPr lang="tr-TR" dirty="0"/>
          </a:p>
          <a:p>
            <a:endParaRPr lang="tr-TR"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Kazanımlar</a:t>
            </a:r>
            <a:endParaRPr lang="tr-TR" dirty="0"/>
          </a:p>
        </p:txBody>
      </p:sp>
      <p:sp>
        <p:nvSpPr>
          <p:cNvPr id="3" name="2 İçerik Yer Tutucusu"/>
          <p:cNvSpPr>
            <a:spLocks noGrp="1"/>
          </p:cNvSpPr>
          <p:nvPr>
            <p:ph sz="quarter" idx="1"/>
          </p:nvPr>
        </p:nvSpPr>
        <p:spPr/>
        <p:txBody>
          <a:bodyPr>
            <a:normAutofit fontScale="92500"/>
          </a:bodyPr>
          <a:lstStyle/>
          <a:p>
            <a:r>
              <a:rPr lang="tr-TR" b="1" dirty="0"/>
              <a:t>Kazanımlar</a:t>
            </a:r>
          </a:p>
          <a:p>
            <a:pPr lvl="0"/>
            <a:r>
              <a:rPr lang="tr-TR" dirty="0"/>
              <a:t>Fizikî koşular, ergonomik tasarım ve cihazların uygun şekilde kullanımı bilir,</a:t>
            </a:r>
          </a:p>
          <a:p>
            <a:pPr lvl="0"/>
            <a:r>
              <a:rPr lang="tr-TR" dirty="0"/>
              <a:t>Kullanım süresinin etkisini bilir,</a:t>
            </a:r>
          </a:p>
          <a:p>
            <a:pPr lvl="0"/>
            <a:r>
              <a:rPr lang="tr-TR" dirty="0"/>
              <a:t>Bilişim alanında kullanılan cihazların elektromanyetik etkilerini bilir,</a:t>
            </a:r>
          </a:p>
          <a:p>
            <a:pPr lvl="0"/>
            <a:r>
              <a:rPr lang="tr-TR" dirty="0"/>
              <a:t>Bilişim uygulamalarının çocuk gelişimi üzerine etkilerini bilir,</a:t>
            </a:r>
          </a:p>
          <a:p>
            <a:pPr lvl="0"/>
            <a:r>
              <a:rPr lang="tr-TR" dirty="0"/>
              <a:t>Bilişim teknolojileri kullanılırken güvenliğin göz ardı edilmesi ve etik kuralların dikkate alınmaması durumunda ortaya çıkabilecek olumsuzlukları ve riskleri bilir,</a:t>
            </a:r>
          </a:p>
          <a:p>
            <a:endParaRPr lang="tr-TR"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b="1" dirty="0" smtClean="0"/>
              <a:t>Sanal Yaşam – Gerçek Yaşam İlişkisi: Etik Değerler</a:t>
            </a:r>
            <a:endParaRPr lang="tr-TR" dirty="0"/>
          </a:p>
        </p:txBody>
      </p:sp>
      <p:sp>
        <p:nvSpPr>
          <p:cNvPr id="3" name="2 İçerik Yer Tutucusu"/>
          <p:cNvSpPr>
            <a:spLocks noGrp="1"/>
          </p:cNvSpPr>
          <p:nvPr>
            <p:ph sz="quarter" idx="1"/>
          </p:nvPr>
        </p:nvSpPr>
        <p:spPr/>
        <p:txBody>
          <a:bodyPr>
            <a:noAutofit/>
          </a:bodyPr>
          <a:lstStyle/>
          <a:p>
            <a:pPr>
              <a:buNone/>
            </a:pPr>
            <a:r>
              <a:rPr lang="tr-TR" sz="2000" dirty="0" smtClean="0">
                <a:latin typeface="Arial" pitchFamily="34" charset="0"/>
                <a:cs typeface="Arial" pitchFamily="34" charset="0"/>
              </a:rPr>
              <a:t/>
            </a:r>
            <a:br>
              <a:rPr lang="tr-TR" sz="2000" dirty="0" smtClean="0">
                <a:latin typeface="Arial" pitchFamily="34" charset="0"/>
                <a:cs typeface="Arial" pitchFamily="34" charset="0"/>
              </a:rPr>
            </a:br>
            <a:r>
              <a:rPr lang="tr-TR" sz="2000" dirty="0" smtClean="0">
                <a:latin typeface="Arial" pitchFamily="34" charset="0"/>
                <a:cs typeface="Arial" pitchFamily="34" charset="0"/>
              </a:rPr>
              <a:t>Yapılan araştırmada gençlere mobil cihazlarından bir hafta vazgeçmek yerine nelerden feragat edebilecekleri de soruldu. Alınan yanıtlara göre, erkekler mobil cihazlarından daha zor vazgeçiyor. Sosyal statü arttıkça ve yaş düştükçe mobil cihazlara sadakat artıyor. Mobil cihazlarını bir hafta boyunca kullanmamaktansa, gençlerin en fazla vazgeçeceği şeyler,</a:t>
            </a:r>
          </a:p>
          <a:p>
            <a:pPr>
              <a:buNone/>
            </a:pPr>
            <a:r>
              <a:rPr lang="tr-TR" sz="2000" dirty="0" smtClean="0">
                <a:latin typeface="Arial" pitchFamily="34" charset="0"/>
                <a:cs typeface="Arial" pitchFamily="34" charset="0"/>
              </a:rPr>
              <a:t>	• % 23,9 oranla çikolata, şeker ve tatlı; </a:t>
            </a:r>
            <a:br>
              <a:rPr lang="tr-TR" sz="2000" dirty="0" smtClean="0">
                <a:latin typeface="Arial" pitchFamily="34" charset="0"/>
                <a:cs typeface="Arial" pitchFamily="34" charset="0"/>
              </a:rPr>
            </a:br>
            <a:r>
              <a:rPr lang="tr-TR" sz="2000" dirty="0" smtClean="0">
                <a:latin typeface="Arial" pitchFamily="34" charset="0"/>
                <a:cs typeface="Arial" pitchFamily="34" charset="0"/>
              </a:rPr>
              <a:t>• % 22,8 oranla çay, kahve gibi içecekler; </a:t>
            </a:r>
            <a:br>
              <a:rPr lang="tr-TR" sz="2000" dirty="0" smtClean="0">
                <a:latin typeface="Arial" pitchFamily="34" charset="0"/>
                <a:cs typeface="Arial" pitchFamily="34" charset="0"/>
              </a:rPr>
            </a:br>
            <a:r>
              <a:rPr lang="tr-TR" sz="2000" dirty="0" smtClean="0">
                <a:latin typeface="Arial" pitchFamily="34" charset="0"/>
                <a:cs typeface="Arial" pitchFamily="34" charset="0"/>
              </a:rPr>
              <a:t>• % 21,3 ile alışveriş yapmak. </a:t>
            </a:r>
            <a:br>
              <a:rPr lang="tr-TR" sz="2000" dirty="0" smtClean="0">
                <a:latin typeface="Arial" pitchFamily="34" charset="0"/>
                <a:cs typeface="Arial" pitchFamily="34" charset="0"/>
              </a:rPr>
            </a:br>
            <a:r>
              <a:rPr lang="tr-TR" sz="2000" dirty="0" smtClean="0">
                <a:latin typeface="Arial" pitchFamily="34" charset="0"/>
                <a:cs typeface="Arial" pitchFamily="34" charset="0"/>
              </a:rPr>
              <a:t>• Gençlerin % 8,6’sı tatilinden vazgeçerken, </a:t>
            </a:r>
            <a:br>
              <a:rPr lang="tr-TR" sz="2000" dirty="0" smtClean="0">
                <a:latin typeface="Arial" pitchFamily="34" charset="0"/>
                <a:cs typeface="Arial" pitchFamily="34" charset="0"/>
              </a:rPr>
            </a:br>
            <a:r>
              <a:rPr lang="tr-TR" sz="2000" dirty="0" smtClean="0">
                <a:latin typeface="Arial" pitchFamily="34" charset="0"/>
                <a:cs typeface="Arial" pitchFamily="34" charset="0"/>
              </a:rPr>
              <a:t>• % 6,7’si bir hafta boyunca duş almamaya, </a:t>
            </a:r>
            <a:br>
              <a:rPr lang="tr-TR" sz="2000" dirty="0" smtClean="0">
                <a:latin typeface="Arial" pitchFamily="34" charset="0"/>
                <a:cs typeface="Arial" pitchFamily="34" charset="0"/>
              </a:rPr>
            </a:br>
            <a:r>
              <a:rPr lang="tr-TR" sz="2000" dirty="0" smtClean="0">
                <a:latin typeface="Arial" pitchFamily="34" charset="0"/>
                <a:cs typeface="Arial" pitchFamily="34" charset="0"/>
              </a:rPr>
              <a:t>• % 6’sı sevgililerini/eşlerini görmemeye bile razı oluyor.</a:t>
            </a:r>
          </a:p>
          <a:p>
            <a:pPr>
              <a:buNone/>
            </a:pPr>
            <a:endParaRPr lang="tr-TR" sz="2000" dirty="0" smtClean="0"/>
          </a:p>
          <a:p>
            <a:pPr>
              <a:buNone/>
            </a:pPr>
            <a:r>
              <a:rPr lang="tr-TR" sz="1800" dirty="0" smtClean="0"/>
              <a:t>Kaynak: http://www.</a:t>
            </a:r>
            <a:r>
              <a:rPr lang="tr-TR" sz="1800" dirty="0" err="1" smtClean="0"/>
              <a:t>guvenliweb</a:t>
            </a:r>
            <a:r>
              <a:rPr lang="tr-TR" sz="1800" dirty="0" smtClean="0"/>
              <a:t>.</a:t>
            </a:r>
            <a:r>
              <a:rPr lang="tr-TR" sz="1800" dirty="0" err="1" smtClean="0"/>
              <a:t>org.tr</a:t>
            </a:r>
            <a:r>
              <a:rPr lang="tr-TR" sz="1800" dirty="0" smtClean="0"/>
              <a:t>/istatistikler/</a:t>
            </a:r>
            <a:r>
              <a:rPr lang="tr-TR" sz="1800" dirty="0" err="1" smtClean="0"/>
              <a:t>node</a:t>
            </a:r>
            <a:r>
              <a:rPr lang="tr-TR" sz="1800" dirty="0" smtClean="0"/>
              <a:t>/56</a:t>
            </a:r>
          </a:p>
          <a:p>
            <a:endParaRPr lang="tr-TR" sz="20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2.3.2 İnternet Bağımlılığı Tipleri</a:t>
            </a:r>
            <a:endParaRPr lang="tr-TR" dirty="0"/>
          </a:p>
        </p:txBody>
      </p:sp>
      <p:sp>
        <p:nvSpPr>
          <p:cNvPr id="3" name="2 İçerik Yer Tutucusu"/>
          <p:cNvSpPr>
            <a:spLocks noGrp="1"/>
          </p:cNvSpPr>
          <p:nvPr>
            <p:ph sz="quarter" idx="1"/>
          </p:nvPr>
        </p:nvSpPr>
        <p:spPr/>
        <p:txBody>
          <a:bodyPr>
            <a:normAutofit lnSpcReduction="10000"/>
          </a:bodyPr>
          <a:lstStyle/>
          <a:p>
            <a:pPr>
              <a:defRPr/>
            </a:pPr>
            <a:r>
              <a:rPr lang="tr-TR" dirty="0" err="1"/>
              <a:t>Siberseks</a:t>
            </a:r>
            <a:r>
              <a:rPr lang="tr-TR" dirty="0"/>
              <a:t> bağımlılığı</a:t>
            </a:r>
          </a:p>
          <a:p>
            <a:pPr marL="731520" lvl="1" indent="-457200">
              <a:defRPr/>
            </a:pPr>
            <a:r>
              <a:rPr lang="tr-TR" dirty="0"/>
              <a:t>Pornografik sitelerin aşırı kullanımı</a:t>
            </a:r>
          </a:p>
          <a:p>
            <a:pPr>
              <a:defRPr/>
            </a:pPr>
            <a:r>
              <a:rPr lang="tr-TR" dirty="0" err="1"/>
              <a:t>Siberilişki</a:t>
            </a:r>
            <a:r>
              <a:rPr lang="tr-TR" dirty="0"/>
              <a:t> bağımlılığı</a:t>
            </a:r>
          </a:p>
          <a:p>
            <a:pPr marL="731520" lvl="1" indent="-457200">
              <a:defRPr/>
            </a:pPr>
            <a:r>
              <a:rPr lang="tr-TR" dirty="0"/>
              <a:t>Çevrimiçi sohbetlere, sohbet odalarına çok sık girmek</a:t>
            </a:r>
          </a:p>
          <a:p>
            <a:pPr marL="731520" lvl="1" indent="-457200">
              <a:defRPr/>
            </a:pPr>
            <a:r>
              <a:rPr lang="tr-TR" dirty="0"/>
              <a:t>Kişilik ve kimlik sorunları</a:t>
            </a:r>
          </a:p>
          <a:p>
            <a:pPr>
              <a:defRPr/>
            </a:pPr>
            <a:r>
              <a:rPr lang="tr-TR" dirty="0"/>
              <a:t>Net bağımlılığı</a:t>
            </a:r>
          </a:p>
          <a:p>
            <a:pPr marL="731520" lvl="1" indent="-457200">
              <a:defRPr/>
            </a:pPr>
            <a:r>
              <a:rPr lang="tr-TR" dirty="0"/>
              <a:t>Aşırı çevrimiçi kumar, alışveriş vs. düşkünlüğü</a:t>
            </a:r>
          </a:p>
          <a:p>
            <a:pPr>
              <a:defRPr/>
            </a:pPr>
            <a:r>
              <a:rPr lang="tr-TR" dirty="0"/>
              <a:t>Bilgi bağımlılığı</a:t>
            </a:r>
          </a:p>
          <a:p>
            <a:pPr marL="731520" lvl="1" indent="-457200">
              <a:defRPr/>
            </a:pPr>
            <a:r>
              <a:rPr lang="tr-TR" dirty="0"/>
              <a:t>Veri tabanlarına sürekli girerek gereksiz bilgi depolama</a:t>
            </a:r>
          </a:p>
          <a:p>
            <a:pPr marL="731520" lvl="1" indent="-457200">
              <a:defRPr/>
            </a:pPr>
            <a:r>
              <a:rPr lang="tr-TR" dirty="0"/>
              <a:t>Hedeflenen bilgiden uzaklaşma ve dikkat dağınıklığı</a:t>
            </a:r>
          </a:p>
          <a:p>
            <a:pPr>
              <a:defRPr/>
            </a:pPr>
            <a:r>
              <a:rPr lang="tr-TR" dirty="0"/>
              <a:t>Bilgisayar oyunu bağımlılığı</a:t>
            </a:r>
          </a:p>
          <a:p>
            <a:pPr>
              <a:buNone/>
            </a:pPr>
            <a:endParaRPr lang="tr-TR"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2.3.3 Uygun Olmayan İçerik</a:t>
            </a:r>
            <a:endParaRPr lang="tr-TR" dirty="0"/>
          </a:p>
        </p:txBody>
      </p:sp>
      <p:sp>
        <p:nvSpPr>
          <p:cNvPr id="3" name="2 İçerik Yer Tutucusu"/>
          <p:cNvSpPr>
            <a:spLocks noGrp="1"/>
          </p:cNvSpPr>
          <p:nvPr>
            <p:ph sz="quarter" idx="1"/>
          </p:nvPr>
        </p:nvSpPr>
        <p:spPr>
          <a:xfrm>
            <a:off x="251520" y="1412776"/>
            <a:ext cx="7330008" cy="4572000"/>
          </a:xfrm>
        </p:spPr>
        <p:txBody>
          <a:bodyPr>
            <a:normAutofit/>
          </a:bodyPr>
          <a:lstStyle/>
          <a:p>
            <a:pPr marL="0" indent="0">
              <a:buNone/>
              <a:defRPr/>
            </a:pPr>
            <a:r>
              <a:rPr lang="tr-TR" sz="3000" dirty="0" smtClean="0"/>
              <a:t>Çocuk </a:t>
            </a:r>
            <a:r>
              <a:rPr lang="tr-TR" sz="3000" dirty="0" err="1" smtClean="0"/>
              <a:t>psiko</a:t>
            </a:r>
            <a:r>
              <a:rPr lang="tr-TR" sz="3000" dirty="0" smtClean="0"/>
              <a:t>-sosyal gelişimini etkileyecek, şiddeti ve gayri-ahlaki davranışları özendirebilecek içeriklerle karşılaşır…</a:t>
            </a:r>
          </a:p>
          <a:p>
            <a:pPr marL="274320" indent="-274320">
              <a:buFont typeface="Wingdings 2"/>
              <a:buChar char=""/>
              <a:defRPr/>
            </a:pPr>
            <a:endParaRPr lang="tr-TR" dirty="0" smtClean="0"/>
          </a:p>
          <a:p>
            <a:pPr marL="948690" lvl="2" indent="-274320">
              <a:buFont typeface="Wingdings"/>
              <a:buChar char=""/>
              <a:defRPr/>
            </a:pPr>
            <a:r>
              <a:rPr lang="tr-TR" dirty="0" smtClean="0">
                <a:solidFill>
                  <a:schemeClr val="tx2">
                    <a:lumMod val="75000"/>
                  </a:schemeClr>
                </a:solidFill>
              </a:rPr>
              <a:t>4.2 milyon pornografik web sitesi </a:t>
            </a:r>
          </a:p>
          <a:p>
            <a:pPr marL="948690" lvl="2" indent="-274320">
              <a:buFont typeface="Wingdings"/>
              <a:buChar char=""/>
              <a:defRPr/>
            </a:pPr>
            <a:r>
              <a:rPr lang="tr-TR" dirty="0" smtClean="0">
                <a:solidFill>
                  <a:schemeClr val="tx2">
                    <a:lumMod val="75000"/>
                  </a:schemeClr>
                </a:solidFill>
              </a:rPr>
              <a:t>Günlük 2.5 milyar pornografik e-posta</a:t>
            </a:r>
          </a:p>
          <a:p>
            <a:pPr marL="948690" lvl="2" indent="-274320">
              <a:buFont typeface="Wingdings"/>
              <a:buChar char=""/>
              <a:defRPr/>
            </a:pPr>
            <a:r>
              <a:rPr lang="tr-TR" dirty="0" smtClean="0">
                <a:solidFill>
                  <a:schemeClr val="tx2">
                    <a:lumMod val="75000"/>
                  </a:schemeClr>
                </a:solidFill>
              </a:rPr>
              <a:t>Günlük 1.5 milyar pornografik dosya indirilmesi</a:t>
            </a:r>
          </a:p>
          <a:p>
            <a:pPr marL="948690" lvl="2" indent="-274320">
              <a:buFont typeface="Wingdings"/>
              <a:buChar char=""/>
              <a:defRPr/>
            </a:pPr>
            <a:r>
              <a:rPr lang="tr-TR" dirty="0" smtClean="0">
                <a:solidFill>
                  <a:schemeClr val="tx2">
                    <a:lumMod val="75000"/>
                  </a:schemeClr>
                </a:solidFill>
              </a:rPr>
              <a:t>Sohbet odalarında cinsel taciz oranı % 89</a:t>
            </a:r>
          </a:p>
          <a:p>
            <a:pPr marL="548640" lvl="1" indent="-274320">
              <a:buFont typeface="Wingdings"/>
              <a:buChar char=""/>
              <a:defRPr/>
            </a:pPr>
            <a:endParaRPr lang="tr-TR" dirty="0" smtClean="0">
              <a:solidFill>
                <a:schemeClr val="tx2">
                  <a:lumMod val="75000"/>
                </a:schemeClr>
              </a:solidFill>
            </a:endParaRPr>
          </a:p>
          <a:p>
            <a:pPr marL="274320" lvl="1" indent="0" algn="ctr">
              <a:buNone/>
              <a:defRPr/>
            </a:pPr>
            <a:r>
              <a:rPr lang="tr-TR" dirty="0" err="1" smtClean="0">
                <a:solidFill>
                  <a:srgbClr val="C00000"/>
                </a:solidFill>
              </a:rPr>
              <a:t>Avrupada</a:t>
            </a:r>
            <a:r>
              <a:rPr lang="tr-TR" dirty="0" smtClean="0">
                <a:solidFill>
                  <a:srgbClr val="C00000"/>
                </a:solidFill>
              </a:rPr>
              <a:t> 8 -16 yaşlar arasındaki 10 çocuktan 9’u pornografik siteleri ziyaret ediyor</a:t>
            </a:r>
          </a:p>
          <a:p>
            <a:endParaRPr lang="tr-TR" dirty="0"/>
          </a:p>
        </p:txBody>
      </p:sp>
      <p:pic>
        <p:nvPicPr>
          <p:cNvPr id="4" name="Picture 2" descr="http://www.hardwaremania.com/wp-content/uploads/2011/05/child-internet.jpg">
            <a:hlinkClick r:id="rId2"/>
          </p:cNvPr>
          <p:cNvPicPr>
            <a:picLocks noChangeAspect="1" noChangeArrowheads="1"/>
          </p:cNvPicPr>
          <p:nvPr/>
        </p:nvPicPr>
        <p:blipFill>
          <a:blip r:embed="rId3" cstate="print"/>
          <a:srcRect/>
          <a:stretch>
            <a:fillRect/>
          </a:stretch>
        </p:blipFill>
        <p:spPr bwMode="auto">
          <a:xfrm>
            <a:off x="6516216" y="2060848"/>
            <a:ext cx="2160240" cy="3083930"/>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b="1" dirty="0" smtClean="0"/>
              <a:t>Sanal Yaşam – Gerçek Yaşam İlişkisi: Etik Değerler</a:t>
            </a:r>
            <a:endParaRPr lang="tr-TR" dirty="0"/>
          </a:p>
        </p:txBody>
      </p:sp>
      <p:sp>
        <p:nvSpPr>
          <p:cNvPr id="3" name="2 İçerik Yer Tutucusu"/>
          <p:cNvSpPr>
            <a:spLocks noGrp="1"/>
          </p:cNvSpPr>
          <p:nvPr>
            <p:ph sz="quarter" idx="1"/>
          </p:nvPr>
        </p:nvSpPr>
        <p:spPr/>
        <p:txBody>
          <a:bodyPr/>
          <a:lstStyle/>
          <a:p>
            <a:r>
              <a:rPr lang="tr-TR" dirty="0" smtClean="0"/>
              <a:t>Dünyanın önde gelen internet ve içerik güvenliği firmalarından </a:t>
            </a:r>
            <a:r>
              <a:rPr lang="tr-TR" dirty="0" err="1" smtClean="0"/>
              <a:t>Bitdefender'in</a:t>
            </a:r>
            <a:r>
              <a:rPr lang="tr-TR" dirty="0" smtClean="0"/>
              <a:t> dünya genelinde </a:t>
            </a:r>
            <a:r>
              <a:rPr lang="tr-TR" b="1" dirty="0" smtClean="0"/>
              <a:t>19 bin ebeveyn üzerinde yaptığı araştırmaya göre</a:t>
            </a:r>
            <a:r>
              <a:rPr lang="tr-TR" dirty="0" smtClean="0"/>
              <a:t> çocukların internet üzerinden </a:t>
            </a:r>
            <a:r>
              <a:rPr lang="tr-TR" b="1" dirty="0" smtClean="0"/>
              <a:t>porno içeriklere ulaşma yaşı 6'ya</a:t>
            </a:r>
            <a:r>
              <a:rPr lang="tr-TR" dirty="0" smtClean="0"/>
              <a:t>, İnternet üzerinden</a:t>
            </a:r>
            <a:r>
              <a:rPr lang="tr-TR" b="1" dirty="0" smtClean="0"/>
              <a:t> flört etme yaşı 8'e</a:t>
            </a:r>
            <a:r>
              <a:rPr lang="tr-TR" dirty="0" smtClean="0"/>
              <a:t> düşmüş durumda.</a:t>
            </a:r>
            <a:endParaRPr lang="tr-TR" dirty="0"/>
          </a:p>
        </p:txBody>
      </p:sp>
      <p:pic>
        <p:nvPicPr>
          <p:cNvPr id="29698" name="Picture 2" descr="http://www.btnet.com.tr/wp-content/uploads/2012/03/mutsuzkizcocukoyuncakayi.jpg">
            <a:hlinkClick r:id="rId2"/>
          </p:cNvPr>
          <p:cNvPicPr>
            <a:picLocks noChangeAspect="1" noChangeArrowheads="1"/>
          </p:cNvPicPr>
          <p:nvPr/>
        </p:nvPicPr>
        <p:blipFill>
          <a:blip r:embed="rId3" cstate="print"/>
          <a:srcRect l="49895"/>
          <a:stretch>
            <a:fillRect/>
          </a:stretch>
        </p:blipFill>
        <p:spPr bwMode="auto">
          <a:xfrm>
            <a:off x="3779912" y="3861048"/>
            <a:ext cx="2386236" cy="2708920"/>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t>2.4. Bilişim </a:t>
            </a:r>
            <a:r>
              <a:rPr lang="tr-TR" dirty="0"/>
              <a:t>Teknolojilerinin Elektromanyetik Etkisi</a:t>
            </a:r>
          </a:p>
        </p:txBody>
      </p:sp>
      <p:sp>
        <p:nvSpPr>
          <p:cNvPr id="3" name="2 İçerik Yer Tutucusu"/>
          <p:cNvSpPr>
            <a:spLocks noGrp="1"/>
          </p:cNvSpPr>
          <p:nvPr>
            <p:ph sz="quarter" idx="1"/>
          </p:nvPr>
        </p:nvSpPr>
        <p:spPr>
          <a:xfrm>
            <a:off x="457200" y="1600201"/>
            <a:ext cx="8229600" cy="2260848"/>
          </a:xfrm>
        </p:spPr>
        <p:txBody>
          <a:bodyPr>
            <a:normAutofit/>
          </a:bodyPr>
          <a:lstStyle/>
          <a:p>
            <a:r>
              <a:rPr lang="tr-TR" dirty="0"/>
              <a:t>Günümüzde elektromanyetik alanların izin verilen mevcut sınırları dahilinde bile sağlık için zararlı olduğu görüşünün yanı sıra, zararlı etkilerin uzun yıllar sonrasında ortaya çıkacağı ya da hiçbir zararlı etkisinin olmadığı yönünde birbirine zıt, farklı görüşler </a:t>
            </a:r>
            <a:r>
              <a:rPr lang="tr-TR" dirty="0" smtClean="0"/>
              <a:t>bulunmaktadır</a:t>
            </a:r>
            <a:endParaRPr lang="tr-TR" dirty="0"/>
          </a:p>
        </p:txBody>
      </p:sp>
      <p:pic>
        <p:nvPicPr>
          <p:cNvPr id="37890" name="Picture 2" descr="http://img.mynet.com/ha3/m/manyetik.jpg">
            <a:hlinkClick r:id="rId2"/>
          </p:cNvPr>
          <p:cNvPicPr>
            <a:picLocks noChangeAspect="1" noChangeArrowheads="1"/>
          </p:cNvPicPr>
          <p:nvPr/>
        </p:nvPicPr>
        <p:blipFill>
          <a:blip r:embed="rId3" cstate="print"/>
          <a:srcRect/>
          <a:stretch>
            <a:fillRect/>
          </a:stretch>
        </p:blipFill>
        <p:spPr bwMode="auto">
          <a:xfrm>
            <a:off x="2627784" y="3789040"/>
            <a:ext cx="3267075" cy="2447926"/>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t>2.4. Bilişim </a:t>
            </a:r>
            <a:r>
              <a:rPr lang="tr-TR" dirty="0"/>
              <a:t>Teknolojilerinin Elektromanyetik Etkisi</a:t>
            </a:r>
          </a:p>
        </p:txBody>
      </p:sp>
      <p:sp>
        <p:nvSpPr>
          <p:cNvPr id="3" name="2 İçerik Yer Tutucusu"/>
          <p:cNvSpPr>
            <a:spLocks noGrp="1"/>
          </p:cNvSpPr>
          <p:nvPr>
            <p:ph sz="quarter" idx="1"/>
          </p:nvPr>
        </p:nvSpPr>
        <p:spPr>
          <a:xfrm>
            <a:off x="457200" y="1600201"/>
            <a:ext cx="8229600" cy="2188840"/>
          </a:xfrm>
        </p:spPr>
        <p:txBody>
          <a:bodyPr>
            <a:normAutofit/>
          </a:bodyPr>
          <a:lstStyle/>
          <a:p>
            <a:r>
              <a:rPr lang="tr-TR" dirty="0" smtClean="0"/>
              <a:t>Her ne kadar bilim dünyasında elektromanyetik alanların sağlık üzerine etkileri konusunda görüş birliğine varılmamış olsa da kanıtlanmış bazı sağlık etkilerinin varlığı ve </a:t>
            </a:r>
            <a:r>
              <a:rPr lang="tr-TR" dirty="0" err="1" smtClean="0"/>
              <a:t>maruziyet</a:t>
            </a:r>
            <a:r>
              <a:rPr lang="tr-TR" dirty="0" smtClean="0"/>
              <a:t> alanlarının çoğalması nedeniyle uzun vadede olası riskleri dikkate alarak davranmak gerekir.</a:t>
            </a:r>
            <a:endParaRPr lang="tr-TR" dirty="0"/>
          </a:p>
        </p:txBody>
      </p:sp>
      <p:pic>
        <p:nvPicPr>
          <p:cNvPr id="36866" name="Picture 2" descr="http://www.hangikredi.com/bilgi-merkezi/wp-content/uploads/2012/04/baz-istasyonu.jpg">
            <a:hlinkClick r:id="rId2"/>
          </p:cNvPr>
          <p:cNvPicPr>
            <a:picLocks noChangeAspect="1" noChangeArrowheads="1"/>
          </p:cNvPicPr>
          <p:nvPr/>
        </p:nvPicPr>
        <p:blipFill>
          <a:blip r:embed="rId3" cstate="print"/>
          <a:srcRect/>
          <a:stretch>
            <a:fillRect/>
          </a:stretch>
        </p:blipFill>
        <p:spPr bwMode="auto">
          <a:xfrm>
            <a:off x="2843808" y="3933056"/>
            <a:ext cx="4286250" cy="2619375"/>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t>3. Bilişim </a:t>
            </a:r>
            <a:r>
              <a:rPr lang="tr-TR" dirty="0"/>
              <a:t>Teknolojilerinin Sağlık Alanında Etkin Kullanılması</a:t>
            </a:r>
          </a:p>
        </p:txBody>
      </p:sp>
      <p:sp>
        <p:nvSpPr>
          <p:cNvPr id="3" name="2 İçerik Yer Tutucusu"/>
          <p:cNvSpPr>
            <a:spLocks noGrp="1"/>
          </p:cNvSpPr>
          <p:nvPr>
            <p:ph sz="quarter" idx="1"/>
          </p:nvPr>
        </p:nvSpPr>
        <p:spPr/>
        <p:txBody>
          <a:bodyPr/>
          <a:lstStyle/>
          <a:p>
            <a:r>
              <a:rPr lang="tr-TR" dirty="0"/>
              <a:t>Aşırı İnternet kullanımı fiziksel ve psikolojik sağlık sorunlarına yol açmakla birlikte bilişim teknolojilerinin bilinçli ve etkin şekilde kullanılıyor olması çocuğun bilişsel ve ince motor gelişimine olumlu yönde etki eder</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t>3. Bilişim Teknolojilerinin Sağlık Alanında Etkin Kullanılması</a:t>
            </a:r>
            <a:endParaRPr lang="tr-TR" dirty="0"/>
          </a:p>
        </p:txBody>
      </p:sp>
      <p:sp>
        <p:nvSpPr>
          <p:cNvPr id="3" name="2 İçerik Yer Tutucusu"/>
          <p:cNvSpPr>
            <a:spLocks noGrp="1"/>
          </p:cNvSpPr>
          <p:nvPr>
            <p:ph sz="quarter" idx="1"/>
          </p:nvPr>
        </p:nvSpPr>
        <p:spPr/>
        <p:txBody>
          <a:bodyPr/>
          <a:lstStyle/>
          <a:p>
            <a:pPr lvl="0"/>
            <a:r>
              <a:rPr lang="tr-TR" dirty="0"/>
              <a:t>Okul öncesi dönemde ince motor gelişmeyi ve el-göz koordinasyonunun gelişmesini destekler.</a:t>
            </a:r>
          </a:p>
          <a:p>
            <a:endParaRPr lang="tr-TR" dirty="0"/>
          </a:p>
        </p:txBody>
      </p:sp>
      <p:pic>
        <p:nvPicPr>
          <p:cNvPr id="11266" name="Picture 2" descr="http://onlinetoys.onlinetoysaustra.netdna-cdn.com/images/D/d_5313.jpg">
            <a:hlinkClick r:id="rId2"/>
          </p:cNvPr>
          <p:cNvPicPr>
            <a:picLocks noChangeAspect="1" noChangeArrowheads="1"/>
          </p:cNvPicPr>
          <p:nvPr/>
        </p:nvPicPr>
        <p:blipFill>
          <a:blip r:embed="rId3" cstate="print"/>
          <a:srcRect b="13061"/>
          <a:stretch>
            <a:fillRect/>
          </a:stretch>
        </p:blipFill>
        <p:spPr bwMode="auto">
          <a:xfrm>
            <a:off x="2339752" y="3068960"/>
            <a:ext cx="4800600" cy="3312368"/>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sz="quarter" idx="1"/>
          </p:nvPr>
        </p:nvSpPr>
        <p:spPr>
          <a:xfrm>
            <a:off x="457200" y="1600200"/>
            <a:ext cx="5972188" cy="4525963"/>
          </a:xfrm>
        </p:spPr>
        <p:txBody>
          <a:bodyPr/>
          <a:lstStyle/>
          <a:p>
            <a:r>
              <a:rPr lang="tr-TR" dirty="0" smtClean="0"/>
              <a:t>Sağlık eğitimi alanında elektronik oyunların da etkili olduğu ifade edilmektedir. Hastalıkların farkına varmak, hastalıklardan korunmak ve hastalandığında yapılması gerekenler konusunda bilgisayar oyunları etkili olabilir.</a:t>
            </a:r>
            <a:endParaRPr lang="tr-TR" dirty="0"/>
          </a:p>
        </p:txBody>
      </p:sp>
      <p:pic>
        <p:nvPicPr>
          <p:cNvPr id="4" name="Picture 2" descr="http://www.morpa.com.tr/image/mkamp2.jpg">
            <a:hlinkClick r:id="rId2"/>
          </p:cNvPr>
          <p:cNvPicPr>
            <a:picLocks noChangeAspect="1" noChangeArrowheads="1"/>
          </p:cNvPicPr>
          <p:nvPr/>
        </p:nvPicPr>
        <p:blipFill>
          <a:blip r:embed="rId3" cstate="print"/>
          <a:srcRect/>
          <a:stretch>
            <a:fillRect/>
          </a:stretch>
        </p:blipFill>
        <p:spPr bwMode="auto">
          <a:xfrm>
            <a:off x="6357950" y="1571612"/>
            <a:ext cx="2379095" cy="4786346"/>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t>Bilişim Teknolojilerinin Sağlık Alanında Etkin Kullanılması</a:t>
            </a:r>
            <a:endParaRPr lang="tr-TR" dirty="0"/>
          </a:p>
        </p:txBody>
      </p:sp>
      <p:sp>
        <p:nvSpPr>
          <p:cNvPr id="3" name="2 İçerik Yer Tutucusu"/>
          <p:cNvSpPr>
            <a:spLocks noGrp="1"/>
          </p:cNvSpPr>
          <p:nvPr>
            <p:ph sz="quarter" idx="1"/>
          </p:nvPr>
        </p:nvSpPr>
        <p:spPr/>
        <p:txBody>
          <a:bodyPr>
            <a:normAutofit/>
          </a:bodyPr>
          <a:lstStyle/>
          <a:p>
            <a:pPr lvl="0"/>
            <a:r>
              <a:rPr lang="tr-TR" dirty="0"/>
              <a:t>Çocuğun ilgi alanlarını geliştirerek, kendi kendine öğrenme fırsatı sağlar.</a:t>
            </a:r>
          </a:p>
          <a:p>
            <a:pPr lvl="0"/>
            <a:r>
              <a:rPr lang="tr-TR" dirty="0"/>
              <a:t>Özellikle dikkatini yoğunlaştırma, kavrama, planlama ve problem çözme becerilerini geliştirir.</a:t>
            </a:r>
          </a:p>
          <a:p>
            <a:pPr lvl="0"/>
            <a:r>
              <a:rPr lang="tr-TR" dirty="0"/>
              <a:t>Bilgisayar oyunlarının ya da eğitim programlarının hızla verdiği geri bildirimler çocuğun kendi beceri düzeyini fark edebilmesini sağlar.</a:t>
            </a:r>
          </a:p>
          <a:p>
            <a:pPr lvl="0"/>
            <a:r>
              <a:rPr lang="tr-TR" dirty="0"/>
              <a:t>İletişim becerilerini geliştirerek çocuğun sosyalleşmesine katkıda bulunur.</a:t>
            </a:r>
          </a:p>
          <a:p>
            <a:endParaRPr lang="tr-TR"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1. Çocuk </a:t>
            </a:r>
            <a:r>
              <a:rPr lang="tr-TR" dirty="0"/>
              <a:t>ve İnternet Dünyası</a:t>
            </a:r>
          </a:p>
        </p:txBody>
      </p:sp>
      <p:sp>
        <p:nvSpPr>
          <p:cNvPr id="3" name="2 İçerik Yer Tutucusu"/>
          <p:cNvSpPr>
            <a:spLocks noGrp="1"/>
          </p:cNvSpPr>
          <p:nvPr>
            <p:ph sz="quarter" idx="1"/>
          </p:nvPr>
        </p:nvSpPr>
        <p:spPr>
          <a:xfrm>
            <a:off x="755576" y="1600201"/>
            <a:ext cx="7931224" cy="2044824"/>
          </a:xfrm>
        </p:spPr>
        <p:txBody>
          <a:bodyPr>
            <a:normAutofit lnSpcReduction="10000"/>
          </a:bodyPr>
          <a:lstStyle/>
          <a:p>
            <a:r>
              <a:rPr lang="tr-TR" dirty="0"/>
              <a:t>Bilişim teknolojilerinin kapısını araladığı siber dünya, tüm olumlu ve olumsuz etkileri ile hayatımızın içine girmiştir. Özellikle de çocuklar ve gençler yeniliğe ve gelişmeye çok açık oldukları için en sık ve en çok etkilenen grup olmaktadır. </a:t>
            </a:r>
          </a:p>
          <a:p>
            <a:endParaRPr lang="tr-TR" dirty="0"/>
          </a:p>
        </p:txBody>
      </p:sp>
      <p:pic>
        <p:nvPicPr>
          <p:cNvPr id="4" name="3 Resim" descr="E:\syber health MEB-BTK\Internet connects people across world.jpg"/>
          <p:cNvPicPr/>
          <p:nvPr/>
        </p:nvPicPr>
        <p:blipFill>
          <a:blip r:embed="rId3" cstate="print">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2915816" y="3717032"/>
            <a:ext cx="2857500" cy="2638425"/>
          </a:xfrm>
          <a:prstGeom prst="rect">
            <a:avLst/>
          </a:prstGeom>
          <a:noFill/>
          <a:ln>
            <a:noFill/>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t>4. Çocukların </a:t>
            </a:r>
            <a:r>
              <a:rPr lang="tr-TR" dirty="0"/>
              <a:t>Gelişim Dönemlerine Göre Ailelerin Tutumu</a:t>
            </a:r>
          </a:p>
        </p:txBody>
      </p:sp>
      <p:sp>
        <p:nvSpPr>
          <p:cNvPr id="3" name="2 İçerik Yer Tutucusu"/>
          <p:cNvSpPr>
            <a:spLocks noGrp="1"/>
          </p:cNvSpPr>
          <p:nvPr>
            <p:ph sz="quarter" idx="1"/>
          </p:nvPr>
        </p:nvSpPr>
        <p:spPr>
          <a:xfrm>
            <a:off x="457200" y="1600201"/>
            <a:ext cx="8229600" cy="3629000"/>
          </a:xfrm>
        </p:spPr>
        <p:txBody>
          <a:bodyPr/>
          <a:lstStyle/>
          <a:p>
            <a:r>
              <a:rPr lang="tr-TR" b="1" dirty="0"/>
              <a:t>2 – 4 yaş;</a:t>
            </a:r>
            <a:r>
              <a:rPr lang="tr-TR" dirty="0"/>
              <a:t> İnternet kullanımı için henüz erken bir dönemdir. Ancak çocuk anne-baba eşliğinde uygun web sitelerini ziyaret edebilir. Ayrıca bilgisayar uygulamaları ile resim, oyun, müzik etkinliklerinde bulunabilir. </a:t>
            </a:r>
          </a:p>
          <a:p>
            <a:endParaRPr lang="tr-TR" dirty="0"/>
          </a:p>
        </p:txBody>
      </p:sp>
      <p:pic>
        <p:nvPicPr>
          <p:cNvPr id="4" name="3 Resim" descr="E:\syber health MEB-BTK\images (4).jpg"/>
          <p:cNvPicPr/>
          <p:nvPr/>
        </p:nvPicPr>
        <p:blipFill>
          <a:blip r:embed="rId2" cstate="print">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4932040" y="4221088"/>
            <a:ext cx="2028825" cy="2227580"/>
          </a:xfrm>
          <a:prstGeom prst="rect">
            <a:avLst/>
          </a:prstGeom>
          <a:noFill/>
          <a:ln>
            <a:noFill/>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a:xfrm>
            <a:off x="395536" y="620689"/>
            <a:ext cx="8229600" cy="3528392"/>
          </a:xfrm>
        </p:spPr>
        <p:txBody>
          <a:bodyPr>
            <a:normAutofit/>
          </a:bodyPr>
          <a:lstStyle/>
          <a:p>
            <a:r>
              <a:rPr lang="tr-TR" b="1" dirty="0"/>
              <a:t>5 – 8 yaş;</a:t>
            </a:r>
            <a:r>
              <a:rPr lang="tr-TR" dirty="0"/>
              <a:t> Bu yaşlarda çocuğun fare kullanma, bilgisayar oyunu oynama becerisi gelişir. Anne-baba denetiminde, izin verilen web sitelerine girebilir, e-posta kullanabilir</a:t>
            </a:r>
            <a:r>
              <a:rPr lang="tr-TR" dirty="0" smtClean="0"/>
              <a:t>.. </a:t>
            </a:r>
            <a:r>
              <a:rPr lang="tr-TR" dirty="0"/>
              <a:t>7-8 yaş grubu çocuklardaki merak duygusu onu aileden gizli, zararlı web sitelerini ziyaret etmeye itebilir. Aile bunun bilincinde olarak çocuğa gerekli uyarıyı yapmalı ve </a:t>
            </a:r>
            <a:r>
              <a:rPr lang="tr-TR" u="sng" dirty="0" err="1"/>
              <a:t>web’deki</a:t>
            </a:r>
            <a:r>
              <a:rPr lang="tr-TR" u="sng" dirty="0"/>
              <a:t> uygulamalarını izlemelidir</a:t>
            </a:r>
          </a:p>
          <a:p>
            <a:endParaRPr lang="tr-TR" dirty="0"/>
          </a:p>
        </p:txBody>
      </p:sp>
      <p:pic>
        <p:nvPicPr>
          <p:cNvPr id="4" name="3 Resim" descr="E:\syber health MEB-BTK\87424.jpg"/>
          <p:cNvPicPr/>
          <p:nvPr/>
        </p:nvPicPr>
        <p:blipFill>
          <a:blip r:embed="rId2" cstate="print">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3203848" y="4221088"/>
            <a:ext cx="2590800" cy="1943100"/>
          </a:xfrm>
          <a:prstGeom prst="rect">
            <a:avLst/>
          </a:prstGeom>
          <a:noFill/>
          <a:ln>
            <a:noFill/>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a:xfrm>
            <a:off x="323528" y="908721"/>
            <a:ext cx="8229600" cy="3312368"/>
          </a:xfrm>
        </p:spPr>
        <p:txBody>
          <a:bodyPr/>
          <a:lstStyle/>
          <a:p>
            <a:r>
              <a:rPr lang="tr-TR" b="1" dirty="0"/>
              <a:t>9 – 12 yaş;</a:t>
            </a:r>
            <a:r>
              <a:rPr lang="tr-TR" dirty="0"/>
              <a:t> İnternet’i okul ödevi, arkadaşları ile iletişim kurmak ve oyun oynamak için kullanabilir. Bu yaşlarda çocuklar kısıtlanmaya dirençli olsa da İnternet kullanımında aile yönlendirici ve denetleyici olmalıdır.</a:t>
            </a:r>
          </a:p>
          <a:p>
            <a:endParaRPr lang="tr-TR"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a:xfrm>
            <a:off x="395536" y="980728"/>
            <a:ext cx="8229600" cy="3124944"/>
          </a:xfrm>
        </p:spPr>
        <p:txBody>
          <a:bodyPr/>
          <a:lstStyle/>
          <a:p>
            <a:r>
              <a:rPr lang="tr-TR" b="1" dirty="0"/>
              <a:t>13 – 17 yaş;</a:t>
            </a:r>
            <a:r>
              <a:rPr lang="tr-TR" dirty="0"/>
              <a:t> Çocuklar artık İnternet’i tüm olanakları ile kullanmaya başlamıştır. Bu da onları tüm risklere ve zararlara açık hale getirir. Ailenin denetlemeye devam etmesi gerekir.</a:t>
            </a:r>
          </a:p>
          <a:p>
            <a:endParaRPr lang="tr-TR" dirty="0"/>
          </a:p>
        </p:txBody>
      </p:sp>
      <p:pic>
        <p:nvPicPr>
          <p:cNvPr id="44034" name="Picture 2" descr="http://www.egelife.com.tr/egelifeImages/feimg/haberresimleri/1632011173836_b.jpg">
            <a:hlinkClick r:id="rId2"/>
          </p:cNvPr>
          <p:cNvPicPr>
            <a:picLocks noChangeAspect="1" noChangeArrowheads="1"/>
          </p:cNvPicPr>
          <p:nvPr/>
        </p:nvPicPr>
        <p:blipFill>
          <a:blip r:embed="rId3" cstate="print"/>
          <a:srcRect/>
          <a:stretch>
            <a:fillRect/>
          </a:stretch>
        </p:blipFill>
        <p:spPr bwMode="auto">
          <a:xfrm>
            <a:off x="1979712" y="3573016"/>
            <a:ext cx="4536504" cy="2883759"/>
          </a:xfrm>
          <a:prstGeom prst="rect">
            <a:avLst/>
          </a:prstGeom>
          <a:noFill/>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b="1" dirty="0" smtClean="0"/>
              <a:t>ANNE-BABALAR İÇİN ÖNERİLER</a:t>
            </a:r>
            <a:r>
              <a:rPr lang="tr-TR" dirty="0" smtClean="0"/>
              <a:t/>
            </a:r>
            <a:br>
              <a:rPr lang="tr-TR" dirty="0" smtClean="0"/>
            </a:br>
            <a:endParaRPr lang="tr-TR" dirty="0"/>
          </a:p>
        </p:txBody>
      </p:sp>
      <p:sp>
        <p:nvSpPr>
          <p:cNvPr id="3" name="2 İçerik Yer Tutucusu"/>
          <p:cNvSpPr>
            <a:spLocks noGrp="1"/>
          </p:cNvSpPr>
          <p:nvPr>
            <p:ph sz="quarter" idx="1"/>
          </p:nvPr>
        </p:nvSpPr>
        <p:spPr/>
        <p:txBody>
          <a:bodyPr>
            <a:normAutofit fontScale="92500"/>
          </a:bodyPr>
          <a:lstStyle/>
          <a:p>
            <a:pPr lvl="0"/>
            <a:r>
              <a:rPr lang="tr-TR" dirty="0" smtClean="0"/>
              <a:t>Bilgisayarı </a:t>
            </a:r>
            <a:r>
              <a:rPr lang="tr-TR" dirty="0"/>
              <a:t>evin tüm aile bireylerine açık bir alanına yerleştirin.</a:t>
            </a:r>
            <a:endParaRPr lang="tr-TR" sz="2800" dirty="0"/>
          </a:p>
          <a:p>
            <a:pPr lvl="0"/>
            <a:r>
              <a:rPr lang="tr-TR" dirty="0"/>
              <a:t>Çocuğunuza siz örnek olun (İnternet bağımlılığı !).</a:t>
            </a:r>
            <a:endParaRPr lang="tr-TR" sz="2800" dirty="0"/>
          </a:p>
          <a:p>
            <a:pPr lvl="0"/>
            <a:r>
              <a:rPr lang="tr-TR" dirty="0"/>
              <a:t>Çocuğun çevrimiçi geçirdiği süreyi izleyin. Gerekirse profesyonel yardım alın.</a:t>
            </a:r>
            <a:endParaRPr lang="tr-TR" sz="2800" dirty="0"/>
          </a:p>
          <a:p>
            <a:pPr lvl="0"/>
            <a:r>
              <a:rPr lang="tr-TR" dirty="0"/>
              <a:t>Çocuğun İnternet’i kullanmasını yasaklamayın, kullanım süresine sınır getirin.</a:t>
            </a:r>
            <a:endParaRPr lang="tr-TR" sz="2800" dirty="0"/>
          </a:p>
          <a:p>
            <a:pPr lvl="0"/>
            <a:r>
              <a:rPr lang="tr-TR" dirty="0"/>
              <a:t>İnternet kullanımı için belirli kurallar koyun;</a:t>
            </a:r>
            <a:endParaRPr lang="tr-TR" sz="2800" dirty="0"/>
          </a:p>
          <a:p>
            <a:pPr lvl="1"/>
            <a:r>
              <a:rPr lang="tr-TR" dirty="0"/>
              <a:t>Her gün çevrimiçi olma süresini belirleyin</a:t>
            </a:r>
            <a:endParaRPr lang="tr-TR" sz="2400" dirty="0"/>
          </a:p>
          <a:p>
            <a:pPr lvl="1"/>
            <a:r>
              <a:rPr lang="tr-TR" dirty="0"/>
              <a:t>Ödevler bitinceye dek İnternette gezinme, anlık ileti yasağı</a:t>
            </a:r>
            <a:endParaRPr lang="tr-TR" sz="2400" dirty="0"/>
          </a:p>
          <a:p>
            <a:pPr lvl="1"/>
            <a:r>
              <a:rPr lang="tr-TR" dirty="0"/>
              <a:t>Sohbet odalarına ve erişkin içerikli sitelere girme yasağı</a:t>
            </a:r>
            <a:endParaRPr lang="tr-TR" sz="2400" dirty="0"/>
          </a:p>
          <a:p>
            <a:endParaRPr lang="tr-TR"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a:xfrm>
            <a:off x="467544" y="908720"/>
            <a:ext cx="8229600" cy="4680520"/>
          </a:xfrm>
        </p:spPr>
        <p:txBody>
          <a:bodyPr>
            <a:normAutofit/>
          </a:bodyPr>
          <a:lstStyle/>
          <a:p>
            <a:pPr lvl="0"/>
            <a:r>
              <a:rPr lang="tr-TR" dirty="0"/>
              <a:t>Çocuğun </a:t>
            </a:r>
            <a:r>
              <a:rPr lang="tr-TR" dirty="0" smtClean="0"/>
              <a:t>internetteki hareketlerini çocuğun </a:t>
            </a:r>
            <a:r>
              <a:rPr lang="tr-TR" dirty="0"/>
              <a:t>bilgisi dahilinde denetleyin; </a:t>
            </a:r>
            <a:endParaRPr lang="tr-TR" sz="2800" dirty="0"/>
          </a:p>
          <a:p>
            <a:pPr lvl="1"/>
            <a:r>
              <a:rPr lang="tr-TR" dirty="0"/>
              <a:t>İzleyen, filtreleyen programlar </a:t>
            </a:r>
            <a:endParaRPr lang="tr-TR" sz="2400" dirty="0"/>
          </a:p>
          <a:p>
            <a:pPr lvl="1"/>
            <a:r>
              <a:rPr lang="tr-TR" dirty="0"/>
              <a:t>Girdiği siteleri ziyaret etmek</a:t>
            </a:r>
            <a:endParaRPr lang="tr-TR" sz="2400" dirty="0"/>
          </a:p>
          <a:p>
            <a:pPr lvl="1"/>
            <a:r>
              <a:rPr lang="tr-TR" dirty="0"/>
              <a:t>Uygunsuz ve sakıncalı yerlere giriyorsa bir süre yasak koymak</a:t>
            </a:r>
            <a:endParaRPr lang="tr-TR" sz="2400" dirty="0"/>
          </a:p>
          <a:p>
            <a:pPr lvl="0"/>
            <a:r>
              <a:rPr lang="tr-TR" dirty="0"/>
              <a:t>Çocuğun çevrimiçi etkinliklerini izleyin, eğer size İnternet’te birilerinin onu rahatsız ettiğini söylerse kesinlikle çocuğu suçlamayın; dinleyin ve araştırın.</a:t>
            </a:r>
            <a:endParaRPr lang="tr-TR" sz="2800" dirty="0"/>
          </a:p>
          <a:p>
            <a:endParaRPr lang="tr-TR"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dirty="0"/>
          </a:p>
        </p:txBody>
      </p:sp>
      <p:pic>
        <p:nvPicPr>
          <p:cNvPr id="4" name="3 İçerik Yer Tutucusu" descr="E:\syber health MEB-BTK\2013-06-15_132035.jpg"/>
          <p:cNvPicPr>
            <a:picLocks noGrp="1"/>
          </p:cNvPicPr>
          <p:nvPr>
            <p:ph sz="quarter" idx="1"/>
          </p:nvPr>
        </p:nvPicPr>
        <p:blipFill>
          <a:blip r:embed="rId3" cstate="print">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971600" y="2852936"/>
            <a:ext cx="6038850" cy="3114675"/>
          </a:xfrm>
          <a:prstGeom prst="rect">
            <a:avLst/>
          </a:prstGeom>
          <a:noFill/>
          <a:ln>
            <a:noFill/>
          </a:ln>
        </p:spPr>
      </p:pic>
      <p:sp>
        <p:nvSpPr>
          <p:cNvPr id="5" name="4 Dikdörtgen"/>
          <p:cNvSpPr/>
          <p:nvPr/>
        </p:nvSpPr>
        <p:spPr>
          <a:xfrm>
            <a:off x="1115616" y="1844824"/>
            <a:ext cx="6192688" cy="369332"/>
          </a:xfrm>
          <a:prstGeom prst="rect">
            <a:avLst/>
          </a:prstGeom>
        </p:spPr>
        <p:txBody>
          <a:bodyPr wrap="square">
            <a:spAutoFit/>
          </a:bodyPr>
          <a:lstStyle/>
          <a:p>
            <a:r>
              <a:rPr lang="tr-TR" dirty="0">
                <a:hlinkClick r:id="rId4"/>
              </a:rPr>
              <a:t>http://guvenlinet.org/tr/menu/15-Ailelere_Tavsiyeler.html</a:t>
            </a:r>
            <a:endParaRPr lang="tr-TR"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b="1" dirty="0" smtClean="0"/>
              <a:t>1.1 İnternet uygulamaları sırasında </a:t>
            </a:r>
            <a:r>
              <a:rPr lang="tr-TR" dirty="0" smtClean="0"/>
              <a:t/>
            </a:r>
            <a:br>
              <a:rPr lang="tr-TR" dirty="0" smtClean="0"/>
            </a:br>
            <a:r>
              <a:rPr lang="tr-TR" b="1" dirty="0" smtClean="0"/>
              <a:t>çocukları bekleyen tehlikeler;</a:t>
            </a:r>
            <a:endParaRPr lang="tr-TR" dirty="0"/>
          </a:p>
        </p:txBody>
      </p:sp>
      <p:sp>
        <p:nvSpPr>
          <p:cNvPr id="3" name="2 İçerik Yer Tutucusu"/>
          <p:cNvSpPr>
            <a:spLocks noGrp="1"/>
          </p:cNvSpPr>
          <p:nvPr>
            <p:ph sz="quarter" idx="1"/>
          </p:nvPr>
        </p:nvSpPr>
        <p:spPr/>
        <p:txBody>
          <a:bodyPr>
            <a:normAutofit fontScale="92500" lnSpcReduction="10000"/>
          </a:bodyPr>
          <a:lstStyle/>
          <a:p>
            <a:pPr lvl="0"/>
            <a:r>
              <a:rPr lang="tr-TR" dirty="0"/>
              <a:t>Uygun olmayan içerik</a:t>
            </a:r>
          </a:p>
          <a:p>
            <a:pPr lvl="0"/>
            <a:r>
              <a:rPr lang="tr-TR" dirty="0"/>
              <a:t>Duygusal, fiziksel ve cinsel saldırı</a:t>
            </a:r>
          </a:p>
          <a:p>
            <a:pPr lvl="0"/>
            <a:r>
              <a:rPr lang="tr-TR" dirty="0"/>
              <a:t>Virüsler, </a:t>
            </a:r>
            <a:r>
              <a:rPr lang="tr-TR" dirty="0" err="1"/>
              <a:t>hacker’lar</a:t>
            </a:r>
            <a:r>
              <a:rPr lang="tr-TR" dirty="0"/>
              <a:t> veya kontrolsüz bilgi paylaşımı nedeniyle güvenliğin tehdidi</a:t>
            </a:r>
          </a:p>
          <a:p>
            <a:pPr lvl="0"/>
            <a:r>
              <a:rPr lang="tr-TR" dirty="0"/>
              <a:t>Akademik yeteneklerin ve başarının körelmesi</a:t>
            </a:r>
          </a:p>
          <a:p>
            <a:pPr lvl="0"/>
            <a:r>
              <a:rPr lang="tr-TR" dirty="0"/>
              <a:t>Sosyal iletişimin bozulması</a:t>
            </a:r>
          </a:p>
          <a:p>
            <a:pPr lvl="0"/>
            <a:r>
              <a:rPr lang="tr-TR" dirty="0"/>
              <a:t>Kimlik kargaşası</a:t>
            </a:r>
          </a:p>
          <a:p>
            <a:pPr lvl="0"/>
            <a:r>
              <a:rPr lang="tr-TR" dirty="0"/>
              <a:t>Biyolojik sağlık sorunları</a:t>
            </a:r>
          </a:p>
          <a:p>
            <a:pPr lvl="0"/>
            <a:r>
              <a:rPr lang="tr-TR" dirty="0"/>
              <a:t>Mali sorunlar</a:t>
            </a:r>
          </a:p>
          <a:p>
            <a:pPr lvl="0"/>
            <a:r>
              <a:rPr lang="tr-TR" dirty="0"/>
              <a:t>Güçlü reklamcılık unsurları ile yanıltılma</a:t>
            </a:r>
          </a:p>
          <a:p>
            <a:pPr lvl="0"/>
            <a:r>
              <a:rPr lang="tr-TR" dirty="0"/>
              <a:t>İnternet bağımlılığı</a:t>
            </a:r>
          </a:p>
          <a:p>
            <a:pPr>
              <a:buNone/>
            </a:pPr>
            <a:endParaRPr lang="tr-TR" i="1"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t>2. Bilişim </a:t>
            </a:r>
            <a:r>
              <a:rPr lang="tr-TR" dirty="0"/>
              <a:t>Uygulamalarına Bağlı Olarak Ortaya Çıkan Sağlık Sorunları</a:t>
            </a:r>
          </a:p>
        </p:txBody>
      </p:sp>
      <p:sp>
        <p:nvSpPr>
          <p:cNvPr id="3" name="2 İçerik Yer Tutucusu"/>
          <p:cNvSpPr>
            <a:spLocks noGrp="1"/>
          </p:cNvSpPr>
          <p:nvPr>
            <p:ph sz="quarter" idx="1"/>
          </p:nvPr>
        </p:nvSpPr>
        <p:spPr/>
        <p:txBody>
          <a:bodyPr/>
          <a:lstStyle/>
          <a:p>
            <a:r>
              <a:rPr lang="tr-TR" dirty="0"/>
              <a:t>Birçok araştırma çocukların bilgisayar başında geçirdikleri zaman ve İnternet kullanımı ile hem fiziksel hem de psikolojik bazı sağlık sorunları arasında bir ilişkinin olduğunu göstermektedir</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t>Bilişim Uygulamalarına Bağlı Olarak Ortaya Çıkan Sağlık Sorunları</a:t>
            </a:r>
            <a:endParaRPr lang="tr-TR" dirty="0"/>
          </a:p>
        </p:txBody>
      </p:sp>
      <p:sp>
        <p:nvSpPr>
          <p:cNvPr id="3" name="2 İçerik Yer Tutucusu"/>
          <p:cNvSpPr>
            <a:spLocks noGrp="1"/>
          </p:cNvSpPr>
          <p:nvPr>
            <p:ph sz="quarter" idx="1"/>
          </p:nvPr>
        </p:nvSpPr>
        <p:spPr/>
        <p:txBody>
          <a:bodyPr/>
          <a:lstStyle/>
          <a:p>
            <a:pPr marL="0" indent="0" algn="ctr">
              <a:buNone/>
            </a:pPr>
            <a:r>
              <a:rPr lang="tr-TR" altLang="tr-TR" dirty="0" smtClean="0"/>
              <a:t>Kas-iskelet sistemi sorunları</a:t>
            </a:r>
          </a:p>
          <a:p>
            <a:pPr marL="0" indent="0" algn="ctr">
              <a:buNone/>
            </a:pPr>
            <a:r>
              <a:rPr lang="tr-TR" altLang="tr-TR" dirty="0" smtClean="0"/>
              <a:t>Baş ağrısı</a:t>
            </a:r>
          </a:p>
          <a:p>
            <a:pPr marL="0" indent="0" algn="ctr">
              <a:buNone/>
            </a:pPr>
            <a:r>
              <a:rPr lang="tr-TR" altLang="tr-TR" dirty="0" smtClean="0"/>
              <a:t>Göz sorunları</a:t>
            </a:r>
          </a:p>
          <a:p>
            <a:pPr marL="0" indent="0" algn="ctr">
              <a:buNone/>
            </a:pPr>
            <a:r>
              <a:rPr lang="tr-TR" altLang="tr-TR" dirty="0" smtClean="0"/>
              <a:t>Uyku bozuklukları </a:t>
            </a:r>
          </a:p>
          <a:p>
            <a:pPr marL="0" indent="0" algn="ctr">
              <a:buNone/>
            </a:pPr>
            <a:r>
              <a:rPr lang="tr-TR" altLang="tr-TR" dirty="0" smtClean="0"/>
              <a:t>Yeme sorunları ve </a:t>
            </a:r>
            <a:r>
              <a:rPr lang="tr-TR" altLang="tr-TR" dirty="0" err="1" smtClean="0"/>
              <a:t>obezite</a:t>
            </a:r>
            <a:endParaRPr lang="tr-TR" altLang="tr-TR" dirty="0" smtClean="0"/>
          </a:p>
          <a:p>
            <a:pPr marL="0" indent="0" algn="ctr">
              <a:buNone/>
            </a:pPr>
            <a:r>
              <a:rPr lang="tr-TR" altLang="tr-TR" dirty="0" smtClean="0"/>
              <a:t>Kendini kötü hissetme</a:t>
            </a:r>
          </a:p>
          <a:p>
            <a:pPr marL="0" indent="0" algn="ctr">
              <a:buNone/>
            </a:pPr>
            <a:r>
              <a:rPr lang="tr-TR" altLang="tr-TR" dirty="0" smtClean="0"/>
              <a:t>Madde kullanımı</a:t>
            </a:r>
          </a:p>
          <a:p>
            <a:endParaRPr lang="tr-TR"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altLang="tr-TR" dirty="0" smtClean="0"/>
              <a:t>2.1 Fiziksel Sorunlar</a:t>
            </a:r>
            <a:br>
              <a:rPr lang="tr-TR" altLang="tr-TR" dirty="0" smtClean="0"/>
            </a:br>
            <a:endParaRPr lang="tr-TR" dirty="0"/>
          </a:p>
        </p:txBody>
      </p:sp>
      <p:sp>
        <p:nvSpPr>
          <p:cNvPr id="3" name="2 İçerik Yer Tutucusu"/>
          <p:cNvSpPr>
            <a:spLocks noGrp="1"/>
          </p:cNvSpPr>
          <p:nvPr>
            <p:ph sz="quarter" idx="1"/>
          </p:nvPr>
        </p:nvSpPr>
        <p:spPr>
          <a:xfrm>
            <a:off x="428596" y="1071546"/>
            <a:ext cx="8229600" cy="4525963"/>
          </a:xfrm>
        </p:spPr>
        <p:txBody>
          <a:bodyPr>
            <a:normAutofit/>
          </a:bodyPr>
          <a:lstStyle/>
          <a:p>
            <a:pPr>
              <a:buFont typeface="Arial" charset="0"/>
              <a:buChar char="•"/>
              <a:defRPr/>
            </a:pPr>
            <a:r>
              <a:rPr lang="tr-TR" dirty="0" smtClean="0"/>
              <a:t>El </a:t>
            </a:r>
            <a:r>
              <a:rPr lang="tr-TR" dirty="0"/>
              <a:t>ve bilek rahatsızlıkları</a:t>
            </a:r>
          </a:p>
          <a:p>
            <a:pPr lvl="1">
              <a:buFont typeface="Arial" charset="0"/>
              <a:buChar char="–"/>
              <a:defRPr/>
            </a:pPr>
            <a:r>
              <a:rPr lang="tr-TR" dirty="0" err="1"/>
              <a:t>Karpal</a:t>
            </a:r>
            <a:r>
              <a:rPr lang="tr-TR" dirty="0"/>
              <a:t> tünel sendromu </a:t>
            </a:r>
          </a:p>
          <a:p>
            <a:pPr>
              <a:buFont typeface="Arial" charset="0"/>
              <a:buChar char="•"/>
              <a:defRPr/>
            </a:pPr>
            <a:r>
              <a:rPr lang="tr-TR" dirty="0"/>
              <a:t>Boyun ve omuzlarda rahatsızlıklar,</a:t>
            </a:r>
          </a:p>
          <a:p>
            <a:pPr lvl="1">
              <a:buFont typeface="Arial" charset="0"/>
              <a:buChar char="–"/>
              <a:defRPr/>
            </a:pPr>
            <a:r>
              <a:rPr lang="tr-TR" dirty="0"/>
              <a:t>Kaslarda kasılmalar</a:t>
            </a:r>
          </a:p>
          <a:p>
            <a:pPr lvl="1">
              <a:buFont typeface="Arial" charset="0"/>
              <a:buChar char="–"/>
              <a:defRPr/>
            </a:pPr>
            <a:r>
              <a:rPr lang="tr-TR" dirty="0"/>
              <a:t>Kas ağrıları</a:t>
            </a:r>
          </a:p>
          <a:p>
            <a:pPr>
              <a:buFont typeface="Arial" charset="0"/>
              <a:buChar char="•"/>
              <a:defRPr/>
            </a:pPr>
            <a:r>
              <a:rPr lang="tr-TR" dirty="0"/>
              <a:t>Duruş problemleri</a:t>
            </a:r>
          </a:p>
          <a:p>
            <a:pPr lvl="1">
              <a:buFont typeface="Arial" charset="0"/>
              <a:buChar char="–"/>
              <a:defRPr/>
            </a:pPr>
            <a:r>
              <a:rPr lang="tr-TR" dirty="0"/>
              <a:t>Omurgada eğrilik, kamburluk</a:t>
            </a:r>
          </a:p>
          <a:p>
            <a:pPr>
              <a:buFont typeface="Arial" charset="0"/>
              <a:buChar char="•"/>
              <a:defRPr/>
            </a:pPr>
            <a:r>
              <a:rPr lang="tr-TR" dirty="0"/>
              <a:t>Hareket azlığına bağlı kemik gelişiminin etkilenmesi</a:t>
            </a:r>
          </a:p>
          <a:p>
            <a:endParaRPr lang="tr-TR" dirty="0"/>
          </a:p>
        </p:txBody>
      </p:sp>
      <p:pic>
        <p:nvPicPr>
          <p:cNvPr id="4" name="Picture 2" descr="F:\internette çocuk güvenliği-proje\Online güvenlik-foto\internet_addiction-2.jpg"/>
          <p:cNvPicPr/>
          <p:nvPr/>
        </p:nvPicPr>
        <p:blipFill>
          <a:blip r:embed="rId2" cstate="print">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6516216" y="1124744"/>
            <a:ext cx="1922140" cy="2808312"/>
          </a:xfrm>
          <a:prstGeom prst="rect">
            <a:avLst/>
          </a:prstGeom>
          <a:noFill/>
          <a:ln>
            <a:noFill/>
          </a:ln>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altLang="tr-TR" dirty="0" smtClean="0"/>
              <a:t>2.1.1 Kas-iskelet sistemi sorunları</a:t>
            </a:r>
            <a:endParaRPr lang="tr-TR" dirty="0"/>
          </a:p>
        </p:txBody>
      </p:sp>
      <p:sp>
        <p:nvSpPr>
          <p:cNvPr id="3" name="2 İçerik Yer Tutucusu"/>
          <p:cNvSpPr>
            <a:spLocks noGrp="1"/>
          </p:cNvSpPr>
          <p:nvPr>
            <p:ph sz="quarter" idx="1"/>
          </p:nvPr>
        </p:nvSpPr>
        <p:spPr/>
        <p:txBody>
          <a:bodyPr/>
          <a:lstStyle/>
          <a:p>
            <a:r>
              <a:rPr lang="tr-TR" dirty="0"/>
              <a:t>Hızlı büyüme sürecindeki çocuklar da vücut yapıları için uygun olmayan ekipmanları kullandıklarında büyüme ve gelişimlerinin olumsuz etkilenmesi riski vardır. </a:t>
            </a:r>
          </a:p>
          <a:p>
            <a:endParaRPr lang="tr-TR" dirty="0"/>
          </a:p>
        </p:txBody>
      </p:sp>
      <p:pic>
        <p:nvPicPr>
          <p:cNvPr id="1026" name="Picture 2" descr="http://i.tmgrup.com.tr/tkn/2012/01/21/400x279/cocuk-internet-499010742705400279.jpg">
            <a:hlinkClick r:id="rId2"/>
          </p:cNvPr>
          <p:cNvPicPr>
            <a:picLocks noChangeAspect="1" noChangeArrowheads="1"/>
          </p:cNvPicPr>
          <p:nvPr/>
        </p:nvPicPr>
        <p:blipFill>
          <a:blip r:embed="rId3" cstate="print"/>
          <a:srcRect/>
          <a:stretch>
            <a:fillRect/>
          </a:stretch>
        </p:blipFill>
        <p:spPr bwMode="auto">
          <a:xfrm>
            <a:off x="1907704" y="3717032"/>
            <a:ext cx="3810000" cy="2657476"/>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611560" y="260648"/>
            <a:ext cx="8229600" cy="1143000"/>
          </a:xfrm>
        </p:spPr>
        <p:txBody>
          <a:bodyPr>
            <a:normAutofit fontScale="90000"/>
          </a:bodyPr>
          <a:lstStyle/>
          <a:p>
            <a:pPr marL="742950" marR="0" lvl="1" indent="-285750" defTabSz="914400" rtl="0" eaLnBrk="1" fontAlgn="auto" latinLnBrk="0" hangingPunct="1">
              <a:lnSpc>
                <a:spcPct val="100000"/>
              </a:lnSpc>
              <a:spcBef>
                <a:spcPct val="20000"/>
              </a:spcBef>
              <a:spcAft>
                <a:spcPts val="0"/>
              </a:spcAft>
              <a:tabLst/>
              <a:defRPr/>
            </a:pPr>
            <a:r>
              <a:rPr kumimoji="0" lang="tr-TR" altLang="tr-TR" sz="2800" b="0" i="0" u="none" strike="noStrike" kern="1200" cap="none" spc="0" normalizeH="0" baseline="0" noProof="0" dirty="0" smtClean="0">
                <a:ln>
                  <a:noFill/>
                </a:ln>
                <a:solidFill>
                  <a:prstClr val="black"/>
                </a:solidFill>
                <a:effectLst/>
                <a:uLnTx/>
                <a:uFillTx/>
                <a:latin typeface="Calibri"/>
                <a:ea typeface="+mn-ea"/>
                <a:cs typeface="+mn-cs"/>
              </a:rPr>
              <a:t>2.1.1.2 Vücut imajları ile ilgili gerçekçi olmayan beklentiler</a:t>
            </a:r>
            <a:br>
              <a:rPr kumimoji="0" lang="tr-TR" altLang="tr-TR" sz="2800" b="0" i="0" u="none" strike="noStrike" kern="1200" cap="none" spc="0" normalizeH="0" baseline="0" noProof="0" dirty="0" smtClean="0">
                <a:ln>
                  <a:noFill/>
                </a:ln>
                <a:solidFill>
                  <a:prstClr val="black"/>
                </a:solidFill>
                <a:effectLst/>
                <a:uLnTx/>
                <a:uFillTx/>
                <a:latin typeface="Calibri"/>
                <a:ea typeface="+mn-ea"/>
                <a:cs typeface="+mn-cs"/>
              </a:rPr>
            </a:br>
            <a:endParaRPr lang="tr-TR" dirty="0"/>
          </a:p>
        </p:txBody>
      </p:sp>
      <p:sp>
        <p:nvSpPr>
          <p:cNvPr id="3" name="2 İçerik Yer Tutucusu"/>
          <p:cNvSpPr>
            <a:spLocks noGrp="1"/>
          </p:cNvSpPr>
          <p:nvPr>
            <p:ph sz="quarter" idx="1"/>
          </p:nvPr>
        </p:nvSpPr>
        <p:spPr>
          <a:xfrm>
            <a:off x="395536" y="5373216"/>
            <a:ext cx="6840760" cy="1184995"/>
          </a:xfrm>
        </p:spPr>
        <p:txBody>
          <a:bodyPr>
            <a:normAutofit/>
          </a:bodyPr>
          <a:lstStyle/>
          <a:p>
            <a:r>
              <a:rPr lang="tr-TR" dirty="0" smtClean="0"/>
              <a:t>Oyun </a:t>
            </a:r>
            <a:r>
              <a:rPr lang="tr-TR" dirty="0" err="1" smtClean="0"/>
              <a:t>karekterleri</a:t>
            </a:r>
            <a:r>
              <a:rPr lang="tr-TR" dirty="0" smtClean="0"/>
              <a:t> vücut yapısı olarak özellikle çocuklarda olumsuz örnek teşkil etmektedir</a:t>
            </a:r>
            <a:endParaRPr lang="tr-TR" dirty="0"/>
          </a:p>
        </p:txBody>
      </p:sp>
      <p:pic>
        <p:nvPicPr>
          <p:cNvPr id="25602" name="Picture 2" descr="http://www.hdwpapers.com/walls/street_fighter_4_wallpaper-normal5.4.jpg">
            <a:hlinkClick r:id="rId3"/>
          </p:cNvPr>
          <p:cNvPicPr>
            <a:picLocks noChangeAspect="1" noChangeArrowheads="1"/>
          </p:cNvPicPr>
          <p:nvPr/>
        </p:nvPicPr>
        <p:blipFill>
          <a:blip r:embed="rId4" cstate="print"/>
          <a:srcRect/>
          <a:stretch>
            <a:fillRect/>
          </a:stretch>
        </p:blipFill>
        <p:spPr bwMode="auto">
          <a:xfrm>
            <a:off x="683568" y="1484784"/>
            <a:ext cx="3528392" cy="2822714"/>
          </a:xfrm>
          <a:prstGeom prst="rect">
            <a:avLst/>
          </a:prstGeom>
          <a:noFill/>
        </p:spPr>
      </p:pic>
      <p:pic>
        <p:nvPicPr>
          <p:cNvPr id="25604" name="Picture 4" descr="http://images.gittigidiyor.com/3489/BARBIE-BEBEK-FASHION-FAIRYTALE-MODA-MASALI__34894538_1.jpg">
            <a:hlinkClick r:id="rId5"/>
          </p:cNvPr>
          <p:cNvPicPr>
            <a:picLocks noChangeAspect="1" noChangeArrowheads="1"/>
          </p:cNvPicPr>
          <p:nvPr/>
        </p:nvPicPr>
        <p:blipFill>
          <a:blip r:embed="rId6" cstate="print"/>
          <a:srcRect l="42104"/>
          <a:stretch>
            <a:fillRect/>
          </a:stretch>
        </p:blipFill>
        <p:spPr bwMode="auto">
          <a:xfrm>
            <a:off x="5777498" y="1052736"/>
            <a:ext cx="3366502" cy="4419229"/>
          </a:xfrm>
          <a:prstGeom prst="rect">
            <a:avLst/>
          </a:prstGeom>
          <a:noFill/>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Hisse Senedi">
  <a:themeElements>
    <a:clrScheme name="Hisse Senedi">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Ofis Klasik">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Hisse Senedi">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416</TotalTime>
  <Words>1379</Words>
  <Application>Microsoft Office PowerPoint</Application>
  <PresentationFormat>Ekran Gösterisi (4:3)</PresentationFormat>
  <Paragraphs>173</Paragraphs>
  <Slides>36</Slides>
  <Notes>9</Notes>
  <HiddenSlides>0</HiddenSlides>
  <MMClips>0</MMClips>
  <ScaleCrop>false</ScaleCrop>
  <HeadingPairs>
    <vt:vector size="4" baseType="variant">
      <vt:variant>
        <vt:lpstr>Tema</vt:lpstr>
      </vt:variant>
      <vt:variant>
        <vt:i4>1</vt:i4>
      </vt:variant>
      <vt:variant>
        <vt:lpstr>Slayt Başlıkları</vt:lpstr>
      </vt:variant>
      <vt:variant>
        <vt:i4>36</vt:i4>
      </vt:variant>
    </vt:vector>
  </HeadingPairs>
  <TitlesOfParts>
    <vt:vector size="37" baseType="lpstr">
      <vt:lpstr>Hisse Senedi</vt:lpstr>
      <vt:lpstr>D. BT’nin Bilinçli ve Güvenli Kullanımının Sağlık Boyutu</vt:lpstr>
      <vt:lpstr>Kazanımlar</vt:lpstr>
      <vt:lpstr>1. Çocuk ve İnternet Dünyası</vt:lpstr>
      <vt:lpstr>1.1 İnternet uygulamaları sırasında  çocukları bekleyen tehlikeler;</vt:lpstr>
      <vt:lpstr>2. Bilişim Uygulamalarına Bağlı Olarak Ortaya Çıkan Sağlık Sorunları</vt:lpstr>
      <vt:lpstr>Bilişim Uygulamalarına Bağlı Olarak Ortaya Çıkan Sağlık Sorunları</vt:lpstr>
      <vt:lpstr>2.1 Fiziksel Sorunlar </vt:lpstr>
      <vt:lpstr>2.1.1 Kas-iskelet sistemi sorunları</vt:lpstr>
      <vt:lpstr>2.1.1.2 Vücut imajları ile ilgili gerçekçi olmayan beklentiler </vt:lpstr>
      <vt:lpstr>2.1.2 Yeme Sorunları ve Obezite</vt:lpstr>
      <vt:lpstr>2.1.2 Yeme Sorunları ve Obezite</vt:lpstr>
      <vt:lpstr>2.1.3 Göz Sorunları </vt:lpstr>
      <vt:lpstr>2.1.4 Uyku Sorunları</vt:lpstr>
      <vt:lpstr>2.2 Psikolojik Sağlık Sorunları</vt:lpstr>
      <vt:lpstr>Kimlik Karmaşası</vt:lpstr>
      <vt:lpstr>Slayt 16</vt:lpstr>
      <vt:lpstr>2.3. İnternet Kullanım Süresi ve Sağlık Sorunları</vt:lpstr>
      <vt:lpstr>2.3.1 İnternet Bağımlılığı</vt:lpstr>
      <vt:lpstr>2.3.2 İnternet Bağımlılığı Belirtileri</vt:lpstr>
      <vt:lpstr>Sanal Yaşam – Gerçek Yaşam İlişkisi: Etik Değerler</vt:lpstr>
      <vt:lpstr>2.3.2 İnternet Bağımlılığı Tipleri</vt:lpstr>
      <vt:lpstr>2.3.3 Uygun Olmayan İçerik</vt:lpstr>
      <vt:lpstr>Sanal Yaşam – Gerçek Yaşam İlişkisi: Etik Değerler</vt:lpstr>
      <vt:lpstr>2.4. Bilişim Teknolojilerinin Elektromanyetik Etkisi</vt:lpstr>
      <vt:lpstr>2.4. Bilişim Teknolojilerinin Elektromanyetik Etkisi</vt:lpstr>
      <vt:lpstr>3. Bilişim Teknolojilerinin Sağlık Alanında Etkin Kullanılması</vt:lpstr>
      <vt:lpstr>3. Bilişim Teknolojilerinin Sağlık Alanında Etkin Kullanılması</vt:lpstr>
      <vt:lpstr>Slayt 28</vt:lpstr>
      <vt:lpstr>Bilişim Teknolojilerinin Sağlık Alanında Etkin Kullanılması</vt:lpstr>
      <vt:lpstr>4. Çocukların Gelişim Dönemlerine Göre Ailelerin Tutumu</vt:lpstr>
      <vt:lpstr>Slayt 31</vt:lpstr>
      <vt:lpstr>Slayt 32</vt:lpstr>
      <vt:lpstr>Slayt 33</vt:lpstr>
      <vt:lpstr>ANNE-BABALAR İÇİN ÖNERİLER </vt:lpstr>
      <vt:lpstr>Slayt 35</vt:lpstr>
      <vt:lpstr>Slayt 36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BT’nin Bilinçli Kullanımının Sağlık Boyutu</dc:title>
  <dc:creator>yc</dc:creator>
  <cp:lastModifiedBy>yc</cp:lastModifiedBy>
  <cp:revision>43</cp:revision>
  <dcterms:created xsi:type="dcterms:W3CDTF">2013-10-24T06:57:17Z</dcterms:created>
  <dcterms:modified xsi:type="dcterms:W3CDTF">2014-02-27T11:18:15Z</dcterms:modified>
</cp:coreProperties>
</file>